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8"/>
  </p:notesMasterIdLst>
  <p:handoutMasterIdLst>
    <p:handoutMasterId r:id="rId89"/>
  </p:handoutMasterIdLst>
  <p:sldIdLst>
    <p:sldId id="822" r:id="rId2"/>
    <p:sldId id="990" r:id="rId3"/>
    <p:sldId id="1209" r:id="rId4"/>
    <p:sldId id="1313" r:id="rId5"/>
    <p:sldId id="1314" r:id="rId6"/>
    <p:sldId id="1315" r:id="rId7"/>
    <p:sldId id="1316" r:id="rId8"/>
    <p:sldId id="1241" r:id="rId9"/>
    <p:sldId id="1231" r:id="rId10"/>
    <p:sldId id="1232" r:id="rId11"/>
    <p:sldId id="1233" r:id="rId12"/>
    <p:sldId id="1234" r:id="rId13"/>
    <p:sldId id="1235" r:id="rId14"/>
    <p:sldId id="1236" r:id="rId15"/>
    <p:sldId id="1238" r:id="rId16"/>
    <p:sldId id="1239" r:id="rId17"/>
    <p:sldId id="1240" r:id="rId18"/>
    <p:sldId id="1242" r:id="rId19"/>
    <p:sldId id="1246" r:id="rId20"/>
    <p:sldId id="1199" r:id="rId21"/>
    <p:sldId id="1243" r:id="rId22"/>
    <p:sldId id="1247" r:id="rId23"/>
    <p:sldId id="1244" r:id="rId24"/>
    <p:sldId id="1248" r:id="rId25"/>
    <p:sldId id="1245" r:id="rId26"/>
    <p:sldId id="1249" r:id="rId27"/>
    <p:sldId id="1250" r:id="rId28"/>
    <p:sldId id="1251" r:id="rId29"/>
    <p:sldId id="1252" r:id="rId30"/>
    <p:sldId id="1253" r:id="rId31"/>
    <p:sldId id="1254" r:id="rId32"/>
    <p:sldId id="1255" r:id="rId33"/>
    <p:sldId id="1256" r:id="rId34"/>
    <p:sldId id="1257" r:id="rId35"/>
    <p:sldId id="1258" r:id="rId36"/>
    <p:sldId id="1266" r:id="rId37"/>
    <p:sldId id="1261" r:id="rId38"/>
    <p:sldId id="1259" r:id="rId39"/>
    <p:sldId id="1268" r:id="rId40"/>
    <p:sldId id="1269" r:id="rId41"/>
    <p:sldId id="1262" r:id="rId42"/>
    <p:sldId id="1263" r:id="rId43"/>
    <p:sldId id="1270" r:id="rId44"/>
    <p:sldId id="1264" r:id="rId45"/>
    <p:sldId id="1265" r:id="rId46"/>
    <p:sldId id="1271" r:id="rId47"/>
    <p:sldId id="1267" r:id="rId48"/>
    <p:sldId id="1272" r:id="rId49"/>
    <p:sldId id="1273" r:id="rId50"/>
    <p:sldId id="1274" r:id="rId51"/>
    <p:sldId id="1275" r:id="rId52"/>
    <p:sldId id="1277" r:id="rId53"/>
    <p:sldId id="1276" r:id="rId54"/>
    <p:sldId id="1279" r:id="rId55"/>
    <p:sldId id="1280" r:id="rId56"/>
    <p:sldId id="1281" r:id="rId57"/>
    <p:sldId id="1282" r:id="rId58"/>
    <p:sldId id="1283" r:id="rId59"/>
    <p:sldId id="1285" r:id="rId60"/>
    <p:sldId id="1287" r:id="rId61"/>
    <p:sldId id="1286" r:id="rId62"/>
    <p:sldId id="1288" r:id="rId63"/>
    <p:sldId id="1289" r:id="rId64"/>
    <p:sldId id="1290" r:id="rId65"/>
    <p:sldId id="1291" r:id="rId66"/>
    <p:sldId id="1292" r:id="rId67"/>
    <p:sldId id="1293" r:id="rId68"/>
    <p:sldId id="1294" r:id="rId69"/>
    <p:sldId id="1295" r:id="rId70"/>
    <p:sldId id="1296" r:id="rId71"/>
    <p:sldId id="1297" r:id="rId72"/>
    <p:sldId id="1298" r:id="rId73"/>
    <p:sldId id="1299" r:id="rId74"/>
    <p:sldId id="1300" r:id="rId75"/>
    <p:sldId id="1301" r:id="rId76"/>
    <p:sldId id="1302" r:id="rId77"/>
    <p:sldId id="1303" r:id="rId78"/>
    <p:sldId id="1304" r:id="rId79"/>
    <p:sldId id="1305" r:id="rId80"/>
    <p:sldId id="1306" r:id="rId81"/>
    <p:sldId id="1307" r:id="rId82"/>
    <p:sldId id="1308" r:id="rId83"/>
    <p:sldId id="1309" r:id="rId84"/>
    <p:sldId id="1310" r:id="rId85"/>
    <p:sldId id="1311" r:id="rId86"/>
    <p:sldId id="1024" r:id="rId87"/>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3399"/>
    <a:srgbClr val="0000FF"/>
    <a:srgbClr val="FF0066"/>
    <a:srgbClr val="000066"/>
    <a:srgbClr val="FF9900"/>
    <a:srgbClr val="00FF00"/>
    <a:srgbClr val="CC3300"/>
    <a:srgbClr val="00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autoAdjust="0"/>
    <p:restoredTop sz="98339" autoAdjust="0"/>
  </p:normalViewPr>
  <p:slideViewPr>
    <p:cSldViewPr>
      <p:cViewPr>
        <p:scale>
          <a:sx n="70" d="100"/>
          <a:sy n="70" d="100"/>
        </p:scale>
        <p:origin x="-1380" y="-156"/>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CBE48-9944-4AC7-B233-BF0D1BBA18F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9CCBE39-8E89-4112-AA08-05999D7D8C97}">
      <dgm:prSet phldrT="[Text]" custT="1"/>
      <dgm:spPr>
        <a:solidFill>
          <a:srgbClr val="FF0066"/>
        </a:solidFill>
      </dgm:spPr>
      <dgm:t>
        <a:bodyPr/>
        <a:lstStyle/>
        <a:p>
          <a:pPr>
            <a:lnSpc>
              <a:spcPct val="105000"/>
            </a:lnSpc>
            <a:spcAft>
              <a:spcPts val="0"/>
            </a:spcAft>
          </a:pPr>
          <a:r>
            <a:rPr lang="en-US" sz="3000" b="1" smtClean="0">
              <a:latin typeface="Arial" panose="020B0604020202020204" pitchFamily="34" charset="0"/>
              <a:cs typeface="Arial" panose="020B0604020202020204" pitchFamily="34" charset="0"/>
            </a:rPr>
            <a:t>NGUỒN TÀI CHÍNH</a:t>
          </a:r>
          <a:endParaRPr lang="en-US" sz="3000" b="1">
            <a:latin typeface="Arial" panose="020B0604020202020204" pitchFamily="34" charset="0"/>
            <a:cs typeface="Arial" panose="020B0604020202020204" pitchFamily="34" charset="0"/>
          </a:endParaRPr>
        </a:p>
      </dgm:t>
    </dgm:pt>
    <dgm:pt modelId="{07A6CD96-8BF5-4310-8B65-BFF2E320E814}" type="parTrans" cxnId="{7944F58E-CD44-456E-9852-E37AE36864DB}">
      <dgm:prSet/>
      <dgm:spPr/>
      <dgm:t>
        <a:bodyPr/>
        <a:lstStyle/>
        <a:p>
          <a:endParaRPr lang="en-US"/>
        </a:p>
      </dgm:t>
    </dgm:pt>
    <dgm:pt modelId="{4F7AEBC1-B4CE-4EAF-AAC9-C0A77B6C4EFD}" type="sibTrans" cxnId="{7944F58E-CD44-456E-9852-E37AE36864DB}">
      <dgm:prSet/>
      <dgm:spPr/>
      <dgm:t>
        <a:bodyPr/>
        <a:lstStyle/>
        <a:p>
          <a:endParaRPr lang="en-US"/>
        </a:p>
      </dgm:t>
    </dgm:pt>
    <dgm:pt modelId="{B8287D6B-B731-4AA4-8EF9-BBE470870FF1}">
      <dgm:prSet phldrT="[Text]"/>
      <dgm:spPr>
        <a:solidFill>
          <a:srgbClr val="7030A0"/>
        </a:solidFill>
      </dgm:spPr>
      <dgm:t>
        <a:bodyPr/>
        <a:lstStyle/>
        <a:p>
          <a:pPr>
            <a:lnSpc>
              <a:spcPct val="105000"/>
            </a:lnSpc>
            <a:spcAft>
              <a:spcPts val="0"/>
            </a:spcAft>
          </a:pPr>
          <a:r>
            <a:rPr lang="en-US" b="1" smtClean="0">
              <a:latin typeface="Arial" panose="020B0604020202020204" pitchFamily="34" charset="0"/>
              <a:cs typeface="Arial" panose="020B0604020202020204" pitchFamily="34" charset="0"/>
            </a:rPr>
            <a:t>NGÂN SÁCH NHÀ NƯỚC</a:t>
          </a:r>
          <a:endParaRPr lang="en-US" b="1">
            <a:latin typeface="Arial" panose="020B0604020202020204" pitchFamily="34" charset="0"/>
            <a:cs typeface="Arial" panose="020B0604020202020204" pitchFamily="34" charset="0"/>
          </a:endParaRPr>
        </a:p>
      </dgm:t>
    </dgm:pt>
    <dgm:pt modelId="{EA429ED6-990A-4044-BFFA-750C439324D5}" type="parTrans" cxnId="{C64162B4-0310-4413-AC18-B152E182EE29}">
      <dgm:prSet/>
      <dgm:spPr>
        <a:solidFill>
          <a:srgbClr val="000066"/>
        </a:solidFill>
      </dgm:spPr>
      <dgm:t>
        <a:bodyPr/>
        <a:lstStyle/>
        <a:p>
          <a:endParaRPr lang="en-US"/>
        </a:p>
      </dgm:t>
    </dgm:pt>
    <dgm:pt modelId="{7B26DEA5-629D-41DC-A94E-D0E2D0A2EC43}" type="sibTrans" cxnId="{C64162B4-0310-4413-AC18-B152E182EE29}">
      <dgm:prSet/>
      <dgm:spPr/>
      <dgm:t>
        <a:bodyPr/>
        <a:lstStyle/>
        <a:p>
          <a:endParaRPr lang="en-US"/>
        </a:p>
      </dgm:t>
    </dgm:pt>
    <dgm:pt modelId="{D948F33B-B292-466A-8564-B68A653A58B0}">
      <dgm:prSet phldrT="[Text]"/>
      <dgm:spPr>
        <a:solidFill>
          <a:srgbClr val="00B0F0"/>
        </a:solidFill>
      </dgm:spPr>
      <dgm:t>
        <a:bodyPr/>
        <a:lstStyle/>
        <a:p>
          <a:pPr>
            <a:lnSpc>
              <a:spcPct val="105000"/>
            </a:lnSpc>
            <a:spcAft>
              <a:spcPts val="0"/>
            </a:spcAft>
          </a:pPr>
          <a:r>
            <a:rPr lang="en-US" b="1" smtClean="0">
              <a:latin typeface="Arial" panose="020B0604020202020204" pitchFamily="34" charset="0"/>
              <a:cs typeface="Arial" panose="020B0604020202020204" pitchFamily="34" charset="0"/>
            </a:rPr>
            <a:t>QUỸ </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PHÒNG, CHỐNG THIÊN TAI</a:t>
          </a:r>
          <a:endParaRPr lang="en-US" b="1">
            <a:latin typeface="Arial" panose="020B0604020202020204" pitchFamily="34" charset="0"/>
            <a:cs typeface="Arial" panose="020B0604020202020204" pitchFamily="34" charset="0"/>
          </a:endParaRPr>
        </a:p>
      </dgm:t>
    </dgm:pt>
    <dgm:pt modelId="{FF0748DD-4303-4E38-B1AD-E0355BC50191}" type="parTrans" cxnId="{E897CEFC-273B-4C5C-8682-0118906E9F75}">
      <dgm:prSet/>
      <dgm:spPr>
        <a:solidFill>
          <a:srgbClr val="000066"/>
        </a:solidFill>
      </dgm:spPr>
      <dgm:t>
        <a:bodyPr/>
        <a:lstStyle/>
        <a:p>
          <a:endParaRPr lang="en-US"/>
        </a:p>
      </dgm:t>
    </dgm:pt>
    <dgm:pt modelId="{8C5F5D92-ECED-4592-911D-42B43A5ADC33}" type="sibTrans" cxnId="{E897CEFC-273B-4C5C-8682-0118906E9F75}">
      <dgm:prSet/>
      <dgm:spPr/>
      <dgm:t>
        <a:bodyPr/>
        <a:lstStyle/>
        <a:p>
          <a:endParaRPr lang="en-US"/>
        </a:p>
      </dgm:t>
    </dgm:pt>
    <dgm:pt modelId="{1C21EAD1-4D06-48A1-9A0B-D3B0EF144F08}">
      <dgm:prSet phldrT="[Text]"/>
      <dgm:spPr>
        <a:solidFill>
          <a:srgbClr val="FF9900"/>
        </a:solidFill>
      </dgm:spPr>
      <dgm:t>
        <a:bodyPr/>
        <a:lstStyle/>
        <a:p>
          <a:pPr>
            <a:lnSpc>
              <a:spcPct val="105000"/>
            </a:lnSpc>
            <a:spcAft>
              <a:spcPts val="0"/>
            </a:spcAft>
          </a:pPr>
          <a:r>
            <a:rPr lang="en-US" b="1" smtClean="0">
              <a:latin typeface="Arial" panose="020B0604020202020204" pitchFamily="34" charset="0"/>
              <a:cs typeface="Arial" panose="020B0604020202020204" pitchFamily="34" charset="0"/>
            </a:rPr>
            <a:t>ĐÓNG GÓP </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TỰ NGUYỆN CỦA TỔ CHỨC, CÁ NHÂN</a:t>
          </a:r>
          <a:endParaRPr lang="en-US" b="1">
            <a:latin typeface="Arial" panose="020B0604020202020204" pitchFamily="34" charset="0"/>
            <a:cs typeface="Arial" panose="020B0604020202020204" pitchFamily="34" charset="0"/>
          </a:endParaRPr>
        </a:p>
      </dgm:t>
    </dgm:pt>
    <dgm:pt modelId="{FA6BBF63-C15F-46B7-B7B1-7F963E30D5F4}" type="parTrans" cxnId="{E516C378-F647-4EFA-8E9B-4C89F1DD5FB6}">
      <dgm:prSet/>
      <dgm:spPr>
        <a:solidFill>
          <a:srgbClr val="000066"/>
        </a:solidFill>
      </dgm:spPr>
      <dgm:t>
        <a:bodyPr/>
        <a:lstStyle/>
        <a:p>
          <a:endParaRPr lang="en-US"/>
        </a:p>
      </dgm:t>
    </dgm:pt>
    <dgm:pt modelId="{A01C2D02-08F7-4E42-87EB-FBDA290DBA42}" type="sibTrans" cxnId="{E516C378-F647-4EFA-8E9B-4C89F1DD5FB6}">
      <dgm:prSet/>
      <dgm:spPr/>
      <dgm:t>
        <a:bodyPr/>
        <a:lstStyle/>
        <a:p>
          <a:endParaRPr lang="en-US"/>
        </a:p>
      </dgm:t>
    </dgm:pt>
    <dgm:pt modelId="{3E716816-7A27-4FE3-A573-5C7B7D5256B9}" type="pres">
      <dgm:prSet presAssocID="{65BCBE48-9944-4AC7-B233-BF0D1BBA18F8}" presName="cycle" presStyleCnt="0">
        <dgm:presLayoutVars>
          <dgm:chMax val="1"/>
          <dgm:dir/>
          <dgm:animLvl val="ctr"/>
          <dgm:resizeHandles val="exact"/>
        </dgm:presLayoutVars>
      </dgm:prSet>
      <dgm:spPr/>
      <dgm:t>
        <a:bodyPr/>
        <a:lstStyle/>
        <a:p>
          <a:endParaRPr lang="en-US"/>
        </a:p>
      </dgm:t>
    </dgm:pt>
    <dgm:pt modelId="{2FE90D51-398A-4E21-A0C5-2C8E6341E1A2}" type="pres">
      <dgm:prSet presAssocID="{99CCBE39-8E89-4112-AA08-05999D7D8C97}" presName="centerShape" presStyleLbl="node0" presStyleIdx="0" presStyleCnt="1"/>
      <dgm:spPr/>
      <dgm:t>
        <a:bodyPr/>
        <a:lstStyle/>
        <a:p>
          <a:endParaRPr lang="en-US"/>
        </a:p>
      </dgm:t>
    </dgm:pt>
    <dgm:pt modelId="{9533E934-55E3-424A-9CA8-E6D7FF8077B3}" type="pres">
      <dgm:prSet presAssocID="{EA429ED6-990A-4044-BFFA-750C439324D5}" presName="parTrans" presStyleLbl="bgSibTrans2D1" presStyleIdx="0" presStyleCnt="3"/>
      <dgm:spPr/>
      <dgm:t>
        <a:bodyPr/>
        <a:lstStyle/>
        <a:p>
          <a:endParaRPr lang="en-US"/>
        </a:p>
      </dgm:t>
    </dgm:pt>
    <dgm:pt modelId="{E3661934-70DE-4599-996F-D516E6C70F22}" type="pres">
      <dgm:prSet presAssocID="{B8287D6B-B731-4AA4-8EF9-BBE470870FF1}" presName="node" presStyleLbl="node1" presStyleIdx="0" presStyleCnt="3" custRadScaleRad="112744" custRadScaleInc="-4673">
        <dgm:presLayoutVars>
          <dgm:bulletEnabled val="1"/>
        </dgm:presLayoutVars>
      </dgm:prSet>
      <dgm:spPr/>
      <dgm:t>
        <a:bodyPr/>
        <a:lstStyle/>
        <a:p>
          <a:endParaRPr lang="en-US"/>
        </a:p>
      </dgm:t>
    </dgm:pt>
    <dgm:pt modelId="{5DFBFDAE-BE0C-42EF-A1AD-4282238F311A}" type="pres">
      <dgm:prSet presAssocID="{FF0748DD-4303-4E38-B1AD-E0355BC50191}" presName="parTrans" presStyleLbl="bgSibTrans2D1" presStyleIdx="1" presStyleCnt="3"/>
      <dgm:spPr/>
      <dgm:t>
        <a:bodyPr/>
        <a:lstStyle/>
        <a:p>
          <a:endParaRPr lang="en-US"/>
        </a:p>
      </dgm:t>
    </dgm:pt>
    <dgm:pt modelId="{5E2DA68F-5C1D-49A9-9D4F-C4CF57B972AD}" type="pres">
      <dgm:prSet presAssocID="{D948F33B-B292-466A-8564-B68A653A58B0}" presName="node" presStyleLbl="node1" presStyleIdx="1" presStyleCnt="3" custScaleX="105726">
        <dgm:presLayoutVars>
          <dgm:bulletEnabled val="1"/>
        </dgm:presLayoutVars>
      </dgm:prSet>
      <dgm:spPr/>
      <dgm:t>
        <a:bodyPr/>
        <a:lstStyle/>
        <a:p>
          <a:endParaRPr lang="en-US"/>
        </a:p>
      </dgm:t>
    </dgm:pt>
    <dgm:pt modelId="{49E93806-56DE-4149-B0E1-A15A793CFF8C}" type="pres">
      <dgm:prSet presAssocID="{FA6BBF63-C15F-46B7-B7B1-7F963E30D5F4}" presName="parTrans" presStyleLbl="bgSibTrans2D1" presStyleIdx="2" presStyleCnt="3"/>
      <dgm:spPr/>
      <dgm:t>
        <a:bodyPr/>
        <a:lstStyle/>
        <a:p>
          <a:endParaRPr lang="en-US"/>
        </a:p>
      </dgm:t>
    </dgm:pt>
    <dgm:pt modelId="{52BA68F5-86A2-4735-9E2A-3B334E8681DE}" type="pres">
      <dgm:prSet presAssocID="{1C21EAD1-4D06-48A1-9A0B-D3B0EF144F08}" presName="node" presStyleLbl="node1" presStyleIdx="2" presStyleCnt="3" custRadScaleRad="111704" custRadScaleInc="6101">
        <dgm:presLayoutVars>
          <dgm:bulletEnabled val="1"/>
        </dgm:presLayoutVars>
      </dgm:prSet>
      <dgm:spPr/>
      <dgm:t>
        <a:bodyPr/>
        <a:lstStyle/>
        <a:p>
          <a:endParaRPr lang="en-US"/>
        </a:p>
      </dgm:t>
    </dgm:pt>
  </dgm:ptLst>
  <dgm:cxnLst>
    <dgm:cxn modelId="{B7D1A25E-BC96-4AD8-B3CF-7946705A958A}" type="presOf" srcId="{EA429ED6-990A-4044-BFFA-750C439324D5}" destId="{9533E934-55E3-424A-9CA8-E6D7FF8077B3}" srcOrd="0" destOrd="0" presId="urn:microsoft.com/office/officeart/2005/8/layout/radial4"/>
    <dgm:cxn modelId="{E897CEFC-273B-4C5C-8682-0118906E9F75}" srcId="{99CCBE39-8E89-4112-AA08-05999D7D8C97}" destId="{D948F33B-B292-466A-8564-B68A653A58B0}" srcOrd="1" destOrd="0" parTransId="{FF0748DD-4303-4E38-B1AD-E0355BC50191}" sibTransId="{8C5F5D92-ECED-4592-911D-42B43A5ADC33}"/>
    <dgm:cxn modelId="{E516C378-F647-4EFA-8E9B-4C89F1DD5FB6}" srcId="{99CCBE39-8E89-4112-AA08-05999D7D8C97}" destId="{1C21EAD1-4D06-48A1-9A0B-D3B0EF144F08}" srcOrd="2" destOrd="0" parTransId="{FA6BBF63-C15F-46B7-B7B1-7F963E30D5F4}" sibTransId="{A01C2D02-08F7-4E42-87EB-FBDA290DBA42}"/>
    <dgm:cxn modelId="{422ADE28-CA58-4085-84B8-BC143A0E2182}" type="presOf" srcId="{1C21EAD1-4D06-48A1-9A0B-D3B0EF144F08}" destId="{52BA68F5-86A2-4735-9E2A-3B334E8681DE}" srcOrd="0" destOrd="0" presId="urn:microsoft.com/office/officeart/2005/8/layout/radial4"/>
    <dgm:cxn modelId="{A6218713-9D04-4FB9-A44B-960AC3E640B3}" type="presOf" srcId="{99CCBE39-8E89-4112-AA08-05999D7D8C97}" destId="{2FE90D51-398A-4E21-A0C5-2C8E6341E1A2}" srcOrd="0" destOrd="0" presId="urn:microsoft.com/office/officeart/2005/8/layout/radial4"/>
    <dgm:cxn modelId="{EA60901D-6D22-4631-9082-02DA0E6075A1}" type="presOf" srcId="{D948F33B-B292-466A-8564-B68A653A58B0}" destId="{5E2DA68F-5C1D-49A9-9D4F-C4CF57B972AD}" srcOrd="0" destOrd="0" presId="urn:microsoft.com/office/officeart/2005/8/layout/radial4"/>
    <dgm:cxn modelId="{8B78E018-E4D8-47A0-842A-DB4B00D45B10}" type="presOf" srcId="{FF0748DD-4303-4E38-B1AD-E0355BC50191}" destId="{5DFBFDAE-BE0C-42EF-A1AD-4282238F311A}" srcOrd="0" destOrd="0" presId="urn:microsoft.com/office/officeart/2005/8/layout/radial4"/>
    <dgm:cxn modelId="{6C05F314-2315-493E-8C38-C13979E2668A}" type="presOf" srcId="{B8287D6B-B731-4AA4-8EF9-BBE470870FF1}" destId="{E3661934-70DE-4599-996F-D516E6C70F22}" srcOrd="0" destOrd="0" presId="urn:microsoft.com/office/officeart/2005/8/layout/radial4"/>
    <dgm:cxn modelId="{2749B0B7-9525-449E-A49F-8CDB5833B2AF}" type="presOf" srcId="{FA6BBF63-C15F-46B7-B7B1-7F963E30D5F4}" destId="{49E93806-56DE-4149-B0E1-A15A793CFF8C}" srcOrd="0" destOrd="0" presId="urn:microsoft.com/office/officeart/2005/8/layout/radial4"/>
    <dgm:cxn modelId="{7944F58E-CD44-456E-9852-E37AE36864DB}" srcId="{65BCBE48-9944-4AC7-B233-BF0D1BBA18F8}" destId="{99CCBE39-8E89-4112-AA08-05999D7D8C97}" srcOrd="0" destOrd="0" parTransId="{07A6CD96-8BF5-4310-8B65-BFF2E320E814}" sibTransId="{4F7AEBC1-B4CE-4EAF-AAC9-C0A77B6C4EFD}"/>
    <dgm:cxn modelId="{C64162B4-0310-4413-AC18-B152E182EE29}" srcId="{99CCBE39-8E89-4112-AA08-05999D7D8C97}" destId="{B8287D6B-B731-4AA4-8EF9-BBE470870FF1}" srcOrd="0" destOrd="0" parTransId="{EA429ED6-990A-4044-BFFA-750C439324D5}" sibTransId="{7B26DEA5-629D-41DC-A94E-D0E2D0A2EC43}"/>
    <dgm:cxn modelId="{8E1DE739-C3B8-46B9-819B-F0F236393DD7}" type="presOf" srcId="{65BCBE48-9944-4AC7-B233-BF0D1BBA18F8}" destId="{3E716816-7A27-4FE3-A573-5C7B7D5256B9}" srcOrd="0" destOrd="0" presId="urn:microsoft.com/office/officeart/2005/8/layout/radial4"/>
    <dgm:cxn modelId="{F1C87C47-D6C9-4890-BE0C-4F0DB28A23E8}" type="presParOf" srcId="{3E716816-7A27-4FE3-A573-5C7B7D5256B9}" destId="{2FE90D51-398A-4E21-A0C5-2C8E6341E1A2}" srcOrd="0" destOrd="0" presId="urn:microsoft.com/office/officeart/2005/8/layout/radial4"/>
    <dgm:cxn modelId="{EB0D6571-6EF8-4BC2-911D-7961631C4CF1}" type="presParOf" srcId="{3E716816-7A27-4FE3-A573-5C7B7D5256B9}" destId="{9533E934-55E3-424A-9CA8-E6D7FF8077B3}" srcOrd="1" destOrd="0" presId="urn:microsoft.com/office/officeart/2005/8/layout/radial4"/>
    <dgm:cxn modelId="{6D3E3CBD-65BB-4E21-9CD0-4B14683C90ED}" type="presParOf" srcId="{3E716816-7A27-4FE3-A573-5C7B7D5256B9}" destId="{E3661934-70DE-4599-996F-D516E6C70F22}" srcOrd="2" destOrd="0" presId="urn:microsoft.com/office/officeart/2005/8/layout/radial4"/>
    <dgm:cxn modelId="{89C72928-38F9-4D7F-AC73-0D971BE7BCFA}" type="presParOf" srcId="{3E716816-7A27-4FE3-A573-5C7B7D5256B9}" destId="{5DFBFDAE-BE0C-42EF-A1AD-4282238F311A}" srcOrd="3" destOrd="0" presId="urn:microsoft.com/office/officeart/2005/8/layout/radial4"/>
    <dgm:cxn modelId="{59AFF4F8-1894-4568-8CF5-DD6E42D111E6}" type="presParOf" srcId="{3E716816-7A27-4FE3-A573-5C7B7D5256B9}" destId="{5E2DA68F-5C1D-49A9-9D4F-C4CF57B972AD}" srcOrd="4" destOrd="0" presId="urn:microsoft.com/office/officeart/2005/8/layout/radial4"/>
    <dgm:cxn modelId="{4E100E1D-62A5-4C0A-B8FB-D41A6800D203}" type="presParOf" srcId="{3E716816-7A27-4FE3-A573-5C7B7D5256B9}" destId="{49E93806-56DE-4149-B0E1-A15A793CFF8C}" srcOrd="5" destOrd="0" presId="urn:microsoft.com/office/officeart/2005/8/layout/radial4"/>
    <dgm:cxn modelId="{EF039929-204B-4B23-8705-A400DE882398}" type="presParOf" srcId="{3E716816-7A27-4FE3-A573-5C7B7D5256B9}" destId="{52BA68F5-86A2-4735-9E2A-3B334E8681D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11/14/2017</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gif"/></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g"/><Relationship Id="rId4" Type="http://schemas.openxmlformats.org/officeDocument/2006/relationships/image" Target="../media/image43.jpg"/></Relationships>
</file>

<file path=ppt/slides/_rels/slide3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8.wmf"/><Relationship Id="rId4" Type="http://schemas.openxmlformats.org/officeDocument/2006/relationships/oleObject" Target="../embeddings/Microsoft_Excel_97-2003_Worksheet1.xls"/></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a:spLocks noGrp="1" noChangeArrowheads="1"/>
          </p:cNvSpPr>
          <p:nvPr>
            <p:ph type="ctrTitle"/>
          </p:nvPr>
        </p:nvSpPr>
        <p:spPr>
          <a:xfrm>
            <a:off x="63500" y="1905000"/>
            <a:ext cx="9017000" cy="914400"/>
          </a:xfrm>
        </p:spPr>
        <p:txBody>
          <a:bodyPr anchor="ctr"/>
          <a:lstStyle/>
          <a:p>
            <a:pPr algn="ctr" eaLnBrk="1" hangingPunct="1">
              <a:lnSpc>
                <a:spcPct val="110000"/>
              </a:lnSpc>
            </a:pPr>
            <a:r>
              <a:rPr lang="en-US" sz="4400" b="1" smtClean="0">
                <a:solidFill>
                  <a:srgbClr val="FF0000"/>
                </a:solidFill>
                <a:latin typeface="Arial" panose="020B0604020202020204" pitchFamily="34" charset="0"/>
                <a:cs typeface="Arial" panose="020B0604020202020204" pitchFamily="34" charset="0"/>
              </a:rPr>
              <a:t>NGÀY </a:t>
            </a:r>
            <a:r>
              <a:rPr lang="en-US" sz="4400" b="1">
                <a:solidFill>
                  <a:srgbClr val="FF0000"/>
                </a:solidFill>
                <a:latin typeface="Arial" panose="020B0604020202020204" pitchFamily="34" charset="0"/>
                <a:cs typeface="Arial" panose="020B0604020202020204" pitchFamily="34" charset="0"/>
              </a:rPr>
              <a:t>PHÁP </a:t>
            </a:r>
            <a:r>
              <a:rPr lang="en-US" sz="4400" b="1" smtClean="0">
                <a:solidFill>
                  <a:srgbClr val="FF0000"/>
                </a:solidFill>
                <a:latin typeface="Arial" panose="020B0604020202020204" pitchFamily="34" charset="0"/>
                <a:cs typeface="Arial" panose="020B0604020202020204" pitchFamily="34" charset="0"/>
              </a:rPr>
              <a:t>LUẬT</a:t>
            </a:r>
            <a:endParaRPr lang="en-US" altLang="en-US" sz="2900" b="1">
              <a:solidFill>
                <a:srgbClr val="0000FF"/>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3900" y="4419600"/>
            <a:ext cx="1920000" cy="1828800"/>
          </a:xfrm>
          <a:prstGeom prst="rect">
            <a:avLst/>
          </a:prstGeom>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pic>
        <p:nvPicPr>
          <p:cNvPr id="16" name="Picture 22" descr="Logo So (1000x1000).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4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18" name="Rectangle 2"/>
          <p:cNvSpPr txBox="1">
            <a:spLocks noChangeArrowheads="1"/>
          </p:cNvSpPr>
          <p:nvPr/>
        </p:nvSpPr>
        <p:spPr bwMode="auto">
          <a:xfrm>
            <a:off x="63500" y="2857500"/>
            <a:ext cx="90170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lnSpc>
                <a:spcPct val="110000"/>
              </a:lnSpc>
            </a:pPr>
            <a:r>
              <a:rPr lang="en-US" sz="2900" b="1" kern="0" smtClean="0">
                <a:solidFill>
                  <a:srgbClr val="0000FF"/>
                </a:solidFill>
                <a:latin typeface="Arial" panose="020B0604020202020204" pitchFamily="34" charset="0"/>
                <a:cs typeface="Arial" panose="020B0604020202020204" pitchFamily="34" charset="0"/>
              </a:rPr>
              <a:t>NƯỚC CỘNG HÒA XÃ HỘI CHỦ NGHĨA VIỆT NAM </a:t>
            </a:r>
            <a:r>
              <a:rPr lang="en-US" sz="3600" b="1" kern="0" smtClean="0">
                <a:solidFill>
                  <a:srgbClr val="FF0000"/>
                </a:solidFill>
                <a:latin typeface="Arial" panose="020B0604020202020204" pitchFamily="34" charset="0"/>
                <a:cs typeface="Arial" panose="020B0604020202020204" pitchFamily="34" charset="0"/>
              </a:rPr>
              <a:t>09/11/2017</a:t>
            </a:r>
            <a:endParaRPr lang="en-US" altLang="en-US" sz="2900" b="1" kern="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HIẾN PHÁP</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Ø"/>
              <a:defRPr/>
            </a:pPr>
            <a:r>
              <a:rPr lang="en-US" sz="2200" b="1" kern="0" smtClean="0">
                <a:solidFill>
                  <a:srgbClr val="FF0066"/>
                </a:solidFill>
                <a:latin typeface="Arial" charset="0"/>
              </a:rPr>
              <a:t>Hiến </a:t>
            </a:r>
            <a:r>
              <a:rPr lang="en-US" sz="2200" b="1" kern="0">
                <a:solidFill>
                  <a:srgbClr val="FF0066"/>
                </a:solidFill>
                <a:latin typeface="Arial" charset="0"/>
              </a:rPr>
              <a:t>pháp năm 1946</a:t>
            </a:r>
            <a:r>
              <a:rPr lang="en-US" sz="2200" b="1" kern="0">
                <a:solidFill>
                  <a:srgbClr val="0000FF"/>
                </a:solidFill>
                <a:latin typeface="Arial" charset="0"/>
              </a:rPr>
              <a:t> là hiến pháp đầu tiên của cuộc cách mạng dân chủ nhân dân, của một xã hội tự do, dân chủ và tiến bộ đầu tiên ở Đông Nam </a:t>
            </a:r>
            <a:r>
              <a:rPr lang="en-US" sz="2200" b="1" kern="0" smtClean="0">
                <a:solidFill>
                  <a:srgbClr val="0000FF"/>
                </a:solidFill>
                <a:latin typeface="Arial" charset="0"/>
              </a:rPr>
              <a:t>Á.</a:t>
            </a:r>
          </a:p>
          <a:p>
            <a:pPr indent="-457200" algn="just" eaLnBrk="1" hangingPunct="1">
              <a:lnSpc>
                <a:spcPct val="105000"/>
              </a:lnSpc>
              <a:spcBef>
                <a:spcPts val="600"/>
              </a:spcBef>
              <a:spcAft>
                <a:spcPts val="0"/>
              </a:spcAft>
              <a:buClr>
                <a:srgbClr val="FF0000"/>
              </a:buClr>
              <a:buFont typeface="Wingdings" pitchFamily="2" charset="2"/>
              <a:buChar char="Ø"/>
              <a:defRPr/>
            </a:pPr>
            <a:r>
              <a:rPr lang="en-US" sz="2200" b="1" kern="0" smtClean="0">
                <a:solidFill>
                  <a:srgbClr val="FF0066"/>
                </a:solidFill>
                <a:latin typeface="Arial" charset="0"/>
              </a:rPr>
              <a:t>Hiến </a:t>
            </a:r>
            <a:r>
              <a:rPr lang="en-US" sz="2200" b="1" kern="0">
                <a:solidFill>
                  <a:srgbClr val="FF0066"/>
                </a:solidFill>
                <a:latin typeface="Arial" charset="0"/>
              </a:rPr>
              <a:t>pháp năm 1959 </a:t>
            </a:r>
            <a:r>
              <a:rPr lang="en-US" sz="2200" b="1" kern="0">
                <a:solidFill>
                  <a:srgbClr val="0000FF"/>
                </a:solidFill>
                <a:latin typeface="Arial" charset="0"/>
              </a:rPr>
              <a:t>là bản hiến pháp </a:t>
            </a:r>
            <a:r>
              <a:rPr lang="en-US" sz="2200" b="1" kern="0" smtClean="0">
                <a:solidFill>
                  <a:srgbClr val="0000FF"/>
                </a:solidFill>
                <a:latin typeface="Arial" charset="0"/>
              </a:rPr>
              <a:t>XHCN đầu </a:t>
            </a:r>
            <a:r>
              <a:rPr lang="en-US" sz="2200" b="1" kern="0">
                <a:solidFill>
                  <a:srgbClr val="0000FF"/>
                </a:solidFill>
                <a:latin typeface="Arial" charset="0"/>
              </a:rPr>
              <a:t>tiên ở nước ta trong thời kỳ quá độ lên </a:t>
            </a:r>
            <a:r>
              <a:rPr lang="en-US" sz="2200" b="1" kern="0" smtClean="0">
                <a:solidFill>
                  <a:srgbClr val="0000FF"/>
                </a:solidFill>
                <a:latin typeface="Arial" charset="0"/>
              </a:rPr>
              <a:t>CNXH.</a:t>
            </a:r>
          </a:p>
          <a:p>
            <a:pPr indent="-457200" algn="just" eaLnBrk="1" hangingPunct="1">
              <a:lnSpc>
                <a:spcPct val="105000"/>
              </a:lnSpc>
              <a:spcBef>
                <a:spcPts val="600"/>
              </a:spcBef>
              <a:spcAft>
                <a:spcPts val="0"/>
              </a:spcAft>
              <a:buClr>
                <a:srgbClr val="FF0000"/>
              </a:buClr>
              <a:buFont typeface="Wingdings" pitchFamily="2" charset="2"/>
              <a:buChar char="Ø"/>
              <a:defRPr/>
            </a:pPr>
            <a:r>
              <a:rPr lang="en-US" sz="2200" b="1" kern="0" smtClean="0">
                <a:solidFill>
                  <a:srgbClr val="FF0066"/>
                </a:solidFill>
                <a:latin typeface="Arial" charset="0"/>
              </a:rPr>
              <a:t>Hiến </a:t>
            </a:r>
            <a:r>
              <a:rPr lang="en-US" sz="2200" b="1" kern="0">
                <a:solidFill>
                  <a:srgbClr val="FF0066"/>
                </a:solidFill>
                <a:latin typeface="Arial" charset="0"/>
              </a:rPr>
              <a:t>pháp năm 1980 </a:t>
            </a:r>
            <a:r>
              <a:rPr lang="en-US" sz="2200" b="1" kern="0">
                <a:solidFill>
                  <a:srgbClr val="0000FF"/>
                </a:solidFill>
                <a:latin typeface="Arial" charset="0"/>
              </a:rPr>
              <a:t>là hiến pháp của thời kỳ quá độ lên CNXH trên phạm vi cả </a:t>
            </a:r>
            <a:r>
              <a:rPr lang="en-US" sz="2200" b="1" kern="0" smtClean="0">
                <a:solidFill>
                  <a:srgbClr val="0000FF"/>
                </a:solidFill>
                <a:latin typeface="Arial" charset="0"/>
              </a:rPr>
              <a:t>nước </a:t>
            </a:r>
            <a:r>
              <a:rPr lang="en-US" sz="2200" b="1" kern="0" smtClean="0">
                <a:solidFill>
                  <a:srgbClr val="0000FF"/>
                </a:solidFill>
                <a:latin typeface="Arial" charset="0"/>
                <a:sym typeface="Wingdings" panose="05000000000000000000" pitchFamily="2" charset="2"/>
              </a:rPr>
              <a:t></a:t>
            </a:r>
            <a:r>
              <a:rPr lang="en-US" sz="2200" b="1" kern="0" smtClean="0">
                <a:solidFill>
                  <a:srgbClr val="0000FF"/>
                </a:solidFill>
                <a:latin typeface="Arial" charset="0"/>
              </a:rPr>
              <a:t> Q</a:t>
            </a:r>
            <a:r>
              <a:rPr lang="vi-VN" sz="2200" b="1" kern="0" smtClean="0">
                <a:solidFill>
                  <a:srgbClr val="0000FF"/>
                </a:solidFill>
                <a:latin typeface="Arial" charset="0"/>
              </a:rPr>
              <a:t>uyết </a:t>
            </a:r>
            <a:r>
              <a:rPr lang="vi-VN" sz="2200" b="1" kern="0">
                <a:solidFill>
                  <a:srgbClr val="0000FF"/>
                </a:solidFill>
                <a:latin typeface="Arial" charset="0"/>
              </a:rPr>
              <a:t>định đổi tên nước ta thành nước Cộng hòa Xã hội chủ nghĩa Việt Nam</a:t>
            </a:r>
            <a:endParaRPr lang="en-US" sz="2200" b="1" ker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Wingdings" pitchFamily="2" charset="2"/>
              <a:buChar char="Ø"/>
              <a:defRPr/>
            </a:pPr>
            <a:r>
              <a:rPr lang="en-US" sz="2200" b="1" kern="0" smtClean="0">
                <a:solidFill>
                  <a:srgbClr val="FF0066"/>
                </a:solidFill>
                <a:latin typeface="Arial" charset="0"/>
              </a:rPr>
              <a:t>Hiến </a:t>
            </a:r>
            <a:r>
              <a:rPr lang="en-US" sz="2200" b="1" kern="0">
                <a:solidFill>
                  <a:srgbClr val="FF0066"/>
                </a:solidFill>
                <a:latin typeface="Arial" charset="0"/>
              </a:rPr>
              <a:t>pháp năm 1992 </a:t>
            </a:r>
            <a:r>
              <a:rPr lang="en-US" sz="2200" b="1" kern="0">
                <a:solidFill>
                  <a:srgbClr val="0000FF"/>
                </a:solidFill>
                <a:latin typeface="Arial" charset="0"/>
              </a:rPr>
              <a:t>là h</a:t>
            </a:r>
            <a:r>
              <a:rPr lang="en-US" sz="2200" b="1" kern="0" smtClean="0">
                <a:solidFill>
                  <a:srgbClr val="0000FF"/>
                </a:solidFill>
                <a:latin typeface="Arial" charset="0"/>
              </a:rPr>
              <a:t>iến </a:t>
            </a:r>
            <a:r>
              <a:rPr lang="en-US" sz="2200" b="1" kern="0">
                <a:solidFill>
                  <a:srgbClr val="0000FF"/>
                </a:solidFill>
                <a:latin typeface="Arial" charset="0"/>
              </a:rPr>
              <a:t>pháp của công cuộc đổi mới toàn diện và sâu sắc cả xã hội, bắt đầu từ đổi mới nền kinh tế và từng bước đổi mới vững chắc về chính </a:t>
            </a:r>
            <a:r>
              <a:rPr lang="en-US" sz="2200" b="1" kern="0" smtClean="0">
                <a:solidFill>
                  <a:srgbClr val="0000FF"/>
                </a:solidFill>
                <a:latin typeface="Arial" charset="0"/>
              </a:rPr>
              <a:t>trị. Đây </a:t>
            </a:r>
            <a:r>
              <a:rPr lang="en-US" sz="2200" b="1" kern="0">
                <a:solidFill>
                  <a:srgbClr val="0000FF"/>
                </a:solidFill>
                <a:latin typeface="Arial" charset="0"/>
              </a:rPr>
              <a:t>là bản hiến pháp </a:t>
            </a:r>
            <a:r>
              <a:rPr lang="en-US" sz="2200" b="1" kern="0" smtClean="0">
                <a:solidFill>
                  <a:srgbClr val="0000FF"/>
                </a:solidFill>
                <a:latin typeface="Arial" charset="0"/>
              </a:rPr>
              <a:t>vận </a:t>
            </a:r>
            <a:r>
              <a:rPr lang="en-US" sz="2200" b="1" kern="0">
                <a:solidFill>
                  <a:srgbClr val="0000FF"/>
                </a:solidFill>
                <a:latin typeface="Arial" charset="0"/>
              </a:rPr>
              <a:t>dụng đầy đủ, nhuần nhuyễn, sáng tạo </a:t>
            </a:r>
            <a:r>
              <a:rPr lang="en-US" sz="2200" b="1" kern="0" smtClean="0">
                <a:solidFill>
                  <a:srgbClr val="0000FF"/>
                </a:solidFill>
                <a:latin typeface="Arial" charset="0"/>
              </a:rPr>
              <a:t>các </a:t>
            </a:r>
            <a:r>
              <a:rPr lang="en-US" sz="2200" b="1" kern="0">
                <a:solidFill>
                  <a:srgbClr val="0000FF"/>
                </a:solidFill>
                <a:latin typeface="Arial" charset="0"/>
              </a:rPr>
              <a:t>quan điểm cơ bản của chủ nghĩa Mác - Lênin và tư tưởng Hồ Chí Minh về xây dựng CNXH trong điều kiện, hoàn cảnh cụ thể của nước </a:t>
            </a:r>
            <a:r>
              <a:rPr lang="en-US" sz="2200" b="1" kern="0" smtClean="0">
                <a:solidFill>
                  <a:srgbClr val="0000FF"/>
                </a:solidFill>
                <a:latin typeface="Arial" charset="0"/>
              </a:rPr>
              <a:t>ta.</a:t>
            </a:r>
            <a:endParaRPr lang="es-MX" sz="2200" b="1" kern="0">
              <a:solidFill>
                <a:srgbClr val="0000FF"/>
              </a:solidFill>
              <a:latin typeface="Arial" charset="0"/>
            </a:endParaRPr>
          </a:p>
        </p:txBody>
      </p:sp>
    </p:spTree>
    <p:extLst>
      <p:ext uri="{BB962C8B-B14F-4D97-AF65-F5344CB8AC3E}">
        <p14:creationId xmlns:p14="http://schemas.microsoft.com/office/powerpoint/2010/main" val="803653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HIẾN PHÁP 2013</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itchFamily="2" charset="2"/>
              <a:buChar char="Ø"/>
              <a:defRPr/>
            </a:pPr>
            <a:r>
              <a:rPr lang="en-US" sz="2300" b="1" kern="0">
                <a:solidFill>
                  <a:srgbClr val="0000FF"/>
                </a:solidFill>
                <a:latin typeface="Arial" charset="0"/>
              </a:rPr>
              <a:t>Hiến pháp năm 2013 được Quốc hội khóa XIII, kỳ họp thứ 6 thông qua ngày </a:t>
            </a:r>
            <a:r>
              <a:rPr lang="en-US" sz="2300" b="1" kern="0">
                <a:solidFill>
                  <a:srgbClr val="FF0066"/>
                </a:solidFill>
                <a:latin typeface="Arial" charset="0"/>
              </a:rPr>
              <a:t>28/11/2013</a:t>
            </a:r>
            <a:r>
              <a:rPr lang="en-US" sz="2300" b="1" kern="0">
                <a:solidFill>
                  <a:srgbClr val="0000FF"/>
                </a:solidFill>
                <a:latin typeface="Arial" charset="0"/>
              </a:rPr>
              <a:t>, có hiệu lực từ ngày </a:t>
            </a:r>
            <a:r>
              <a:rPr lang="en-US" sz="2300" b="1" kern="0" smtClean="0">
                <a:solidFill>
                  <a:srgbClr val="FF0066"/>
                </a:solidFill>
                <a:latin typeface="Arial" charset="0"/>
              </a:rPr>
              <a:t>01/01/2014</a:t>
            </a:r>
            <a:r>
              <a:rPr lang="en-US" sz="2300" b="1" kern="0" smtClean="0">
                <a:solidFill>
                  <a:srgbClr val="0000FF"/>
                </a:solidFill>
                <a:latin typeface="Arial" charset="0"/>
              </a:rPr>
              <a:t>, gồm 11 chương với 120 điều.</a:t>
            </a:r>
          </a:p>
          <a:p>
            <a:pPr indent="-457200" algn="just" eaLnBrk="1" hangingPunct="1">
              <a:lnSpc>
                <a:spcPct val="105000"/>
              </a:lnSpc>
              <a:spcBef>
                <a:spcPts val="800"/>
              </a:spcBef>
              <a:spcAft>
                <a:spcPts val="0"/>
              </a:spcAft>
              <a:buClr>
                <a:srgbClr val="FF0000"/>
              </a:buClr>
              <a:buFont typeface="Wingdings" pitchFamily="2" charset="2"/>
              <a:buChar char="Ø"/>
              <a:defRPr/>
            </a:pPr>
            <a:r>
              <a:rPr lang="en-US" sz="2300" b="1" kern="0" smtClean="0">
                <a:solidFill>
                  <a:srgbClr val="0000FF"/>
                </a:solidFill>
                <a:latin typeface="Arial" charset="0"/>
              </a:rPr>
              <a:t>Bản </a:t>
            </a:r>
            <a:r>
              <a:rPr lang="en-US" sz="2300" b="1" kern="0">
                <a:solidFill>
                  <a:srgbClr val="0000FF"/>
                </a:solidFill>
                <a:latin typeface="Arial" charset="0"/>
              </a:rPr>
              <a:t>Hiến pháp này vừa kế thừa được giá trị to lớn của 4 bản Hiến pháp trước đó, vừa thể chế hóa các quan điểm, phương hướng, nội dung phát triển đã được khẳng định trong Cương lĩnh xây dựng đất nước trong thời kỳ quá độ lên CNXH (bổ sung, phát triển năm 2011</a:t>
            </a:r>
            <a:r>
              <a:rPr lang="en-US" sz="2300" b="1" kern="0" smtClean="0">
                <a:solidFill>
                  <a:srgbClr val="0000FF"/>
                </a:solidFill>
                <a:latin typeface="Arial" charset="0"/>
              </a:rPr>
              <a:t>).</a:t>
            </a:r>
          </a:p>
          <a:p>
            <a:pPr indent="-457200" algn="just" eaLnBrk="1" hangingPunct="1">
              <a:lnSpc>
                <a:spcPct val="105000"/>
              </a:lnSpc>
              <a:spcBef>
                <a:spcPts val="800"/>
              </a:spcBef>
              <a:spcAft>
                <a:spcPts val="0"/>
              </a:spcAft>
              <a:buClr>
                <a:srgbClr val="FF0000"/>
              </a:buClr>
              <a:buFont typeface="Wingdings" pitchFamily="2" charset="2"/>
              <a:buChar char="Ø"/>
              <a:defRPr/>
            </a:pPr>
            <a:r>
              <a:rPr lang="en-US" sz="2300" b="1" kern="0" smtClean="0">
                <a:solidFill>
                  <a:srgbClr val="0000FF"/>
                </a:solidFill>
                <a:latin typeface="Arial" charset="0"/>
              </a:rPr>
              <a:t>Nội </a:t>
            </a:r>
            <a:r>
              <a:rPr lang="en-US" sz="2300" b="1" kern="0">
                <a:solidFill>
                  <a:srgbClr val="0000FF"/>
                </a:solidFill>
                <a:latin typeface="Arial" charset="0"/>
              </a:rPr>
              <a:t>dung trong Hiến pháp </a:t>
            </a:r>
            <a:r>
              <a:rPr lang="en-US" sz="2300" b="1" kern="0" smtClean="0">
                <a:solidFill>
                  <a:srgbClr val="0000FF"/>
                </a:solidFill>
                <a:latin typeface="Arial" charset="0"/>
              </a:rPr>
              <a:t>năm 2013 thể </a:t>
            </a:r>
            <a:r>
              <a:rPr lang="en-US" sz="2300" b="1" kern="0">
                <a:solidFill>
                  <a:srgbClr val="0000FF"/>
                </a:solidFill>
                <a:latin typeface="Arial" charset="0"/>
              </a:rPr>
              <a:t>hiện sâu sắc và toàn diện sự đổi mới đồng bộ cả về kinh tế và chính trị; thể hiện rõ và đầy đủ hơn bản chất dân chủ, tiến bộ của Nhà nước và chế độ ta trong thời kỳ quá độ lên CNXH,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về </a:t>
            </a:r>
            <a:r>
              <a:rPr lang="en-US" sz="2300" b="1" kern="0">
                <a:solidFill>
                  <a:srgbClr val="0000FF"/>
                </a:solidFill>
                <a:latin typeface="Arial" charset="0"/>
              </a:rPr>
              <a:t>xây dựng Nhà nước pháp quyền Việt Nam XHCN của nhân dân, do nhân dân và vì nhân dân do Đảng lãnh đạo</a:t>
            </a:r>
            <a:r>
              <a:rPr lang="en-US" sz="2300" b="1" kern="0" smtClean="0">
                <a:solidFill>
                  <a:srgbClr val="0000FF"/>
                </a:solidFill>
                <a:latin typeface="Arial" charset="0"/>
              </a:rPr>
              <a:t>.</a:t>
            </a:r>
            <a:endParaRPr lang="es-MX" sz="2300" b="1" kern="0">
              <a:solidFill>
                <a:srgbClr val="0000FF"/>
              </a:solidFill>
              <a:latin typeface="Arial" charset="0"/>
            </a:endParaRPr>
          </a:p>
        </p:txBody>
      </p:sp>
    </p:spTree>
    <p:extLst>
      <p:ext uri="{BB962C8B-B14F-4D97-AF65-F5344CB8AC3E}">
        <p14:creationId xmlns:p14="http://schemas.microsoft.com/office/powerpoint/2010/main" val="1098657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HIẾN PHÁP 2013</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200"/>
              </a:spcBef>
              <a:spcAft>
                <a:spcPts val="0"/>
              </a:spcAft>
              <a:buClr>
                <a:srgbClr val="FF0000"/>
              </a:buClr>
              <a:buFont typeface="Wingdings" pitchFamily="2" charset="2"/>
              <a:buChar char="Ø"/>
              <a:defRPr/>
            </a:pPr>
            <a:r>
              <a:rPr lang="en-US" sz="2200" b="1" kern="0" smtClean="0">
                <a:solidFill>
                  <a:srgbClr val="FF0066"/>
                </a:solidFill>
                <a:latin typeface="Arial" charset="0"/>
              </a:rPr>
              <a:t>Quyền </a:t>
            </a:r>
            <a:r>
              <a:rPr lang="en-US" sz="2200" b="1" kern="0">
                <a:solidFill>
                  <a:srgbClr val="FF0066"/>
                </a:solidFill>
                <a:latin typeface="Arial" charset="0"/>
              </a:rPr>
              <a:t>con người, quyền và nghĩa vụ cơ bản của công dân</a:t>
            </a:r>
            <a:r>
              <a:rPr lang="en-US" sz="2200" b="1" kern="0">
                <a:solidFill>
                  <a:srgbClr val="0000FF"/>
                </a:solidFill>
                <a:latin typeface="Arial" charset="0"/>
              </a:rPr>
              <a:t>, quy định rõ ràng, đúng đắn, đầy đủ và khái quát hơn về kinh tế, xã hội, văn hóa, giáo dục, khoa học, công nghệ và môi trường, bảo vệ Tổ quốc, tổ chức bộ máy Nhà </a:t>
            </a:r>
            <a:r>
              <a:rPr lang="en-US" sz="2200" b="1" kern="0" smtClean="0">
                <a:solidFill>
                  <a:srgbClr val="0000FF"/>
                </a:solidFill>
                <a:latin typeface="Arial" charset="0"/>
              </a:rPr>
              <a:t>nước.</a:t>
            </a:r>
          </a:p>
          <a:p>
            <a:pPr indent="-457200" algn="just" eaLnBrk="1" hangingPunct="1">
              <a:lnSpc>
                <a:spcPct val="108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Hiến </a:t>
            </a:r>
            <a:r>
              <a:rPr lang="en-US" sz="2200" b="1" kern="0">
                <a:solidFill>
                  <a:srgbClr val="0000FF"/>
                </a:solidFill>
                <a:latin typeface="Arial" charset="0"/>
              </a:rPr>
              <a:t>pháp 2013 </a:t>
            </a:r>
            <a:r>
              <a:rPr lang="en-US" sz="2200" b="1" kern="0">
                <a:solidFill>
                  <a:srgbClr val="FF0066"/>
                </a:solidFill>
                <a:latin typeface="Arial" charset="0"/>
              </a:rPr>
              <a:t>phân định rõ hơn chức năng, nhiệm vụ, quyền hạn của các cơ quan trong tổ chức bộ máy </a:t>
            </a:r>
            <a:r>
              <a:rPr lang="en-US" sz="2200" b="1" kern="0" smtClean="0">
                <a:solidFill>
                  <a:srgbClr val="FF0066"/>
                </a:solidFill>
                <a:latin typeface="Arial" charset="0"/>
              </a:rPr>
              <a:t/>
            </a:r>
            <a:br>
              <a:rPr lang="en-US" sz="2200" b="1" kern="0" smtClean="0">
                <a:solidFill>
                  <a:srgbClr val="FF0066"/>
                </a:solidFill>
                <a:latin typeface="Arial" charset="0"/>
              </a:rPr>
            </a:br>
            <a:r>
              <a:rPr lang="en-US" sz="2200" b="1" kern="0" smtClean="0">
                <a:solidFill>
                  <a:srgbClr val="FF0066"/>
                </a:solidFill>
                <a:latin typeface="Arial" charset="0"/>
              </a:rPr>
              <a:t>Nhà </a:t>
            </a:r>
            <a:r>
              <a:rPr lang="en-US" sz="2200" b="1" kern="0">
                <a:solidFill>
                  <a:srgbClr val="FF0066"/>
                </a:solidFill>
                <a:latin typeface="Arial" charset="0"/>
              </a:rPr>
              <a:t>nước</a:t>
            </a:r>
            <a:r>
              <a:rPr lang="en-US" sz="2200" b="1" kern="0">
                <a:solidFill>
                  <a:srgbClr val="0000FF"/>
                </a:solidFill>
                <a:latin typeface="Arial" charset="0"/>
              </a:rPr>
              <a:t>, hiến định một số thiết chế mới như: Kiểm toán Nhà nước, Hội đồng Bầu cử quốc gia; hiệu lực và quy trình sửa đổi Hiến </a:t>
            </a:r>
            <a:r>
              <a:rPr lang="en-US" sz="2200" b="1" kern="0" smtClean="0">
                <a:solidFill>
                  <a:srgbClr val="0000FF"/>
                </a:solidFill>
                <a:latin typeface="Arial" charset="0"/>
              </a:rPr>
              <a:t>pháp.</a:t>
            </a:r>
          </a:p>
          <a:p>
            <a:pPr indent="-457200" algn="just" eaLnBrk="1" hangingPunct="1">
              <a:lnSpc>
                <a:spcPct val="108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Đặc </a:t>
            </a:r>
            <a:r>
              <a:rPr lang="en-US" sz="2200" b="1" kern="0">
                <a:solidFill>
                  <a:srgbClr val="0000FF"/>
                </a:solidFill>
                <a:latin typeface="Arial" charset="0"/>
              </a:rPr>
              <a:t>biệt, trong Hiến pháp mới, lần đầu tiên </a:t>
            </a:r>
            <a:r>
              <a:rPr lang="en-US" sz="2200" b="1" kern="0">
                <a:solidFill>
                  <a:srgbClr val="FF0066"/>
                </a:solidFill>
                <a:latin typeface="Arial" charset="0"/>
              </a:rPr>
              <a:t>vai trò của </a:t>
            </a:r>
            <a:r>
              <a:rPr lang="en-US" sz="2200" b="1" kern="0" smtClean="0">
                <a:solidFill>
                  <a:srgbClr val="FF0066"/>
                </a:solidFill>
                <a:latin typeface="Arial" charset="0"/>
              </a:rPr>
              <a:t/>
            </a:r>
            <a:br>
              <a:rPr lang="en-US" sz="2200" b="1" kern="0" smtClean="0">
                <a:solidFill>
                  <a:srgbClr val="FF0066"/>
                </a:solidFill>
                <a:latin typeface="Arial" charset="0"/>
              </a:rPr>
            </a:br>
            <a:r>
              <a:rPr lang="en-US" sz="2200" b="1" kern="0" smtClean="0">
                <a:solidFill>
                  <a:srgbClr val="FF0066"/>
                </a:solidFill>
                <a:latin typeface="Arial" charset="0"/>
              </a:rPr>
              <a:t>doanh </a:t>
            </a:r>
            <a:r>
              <a:rPr lang="en-US" sz="2200" b="1" kern="0">
                <a:solidFill>
                  <a:srgbClr val="FF0066"/>
                </a:solidFill>
                <a:latin typeface="Arial" charset="0"/>
              </a:rPr>
              <a:t>nghiệp, doanh nhân được ghi nhận</a:t>
            </a:r>
            <a:r>
              <a:rPr lang="en-US" sz="2200" b="1" kern="0">
                <a:solidFill>
                  <a:srgbClr val="0000FF"/>
                </a:solidFill>
                <a:latin typeface="Arial" charset="0"/>
              </a:rPr>
              <a:t>. Doanh nghiệp thuộc mọi thành phần kinh tế phải </a:t>
            </a:r>
            <a:r>
              <a:rPr lang="en-US" sz="2200" b="1" kern="0">
                <a:solidFill>
                  <a:srgbClr val="FF0066"/>
                </a:solidFill>
                <a:latin typeface="Arial" charset="0"/>
              </a:rPr>
              <a:t>hoạt động theo cơ chế </a:t>
            </a:r>
            <a:r>
              <a:rPr lang="en-US" sz="2200" b="1" kern="0" smtClean="0">
                <a:solidFill>
                  <a:srgbClr val="FF0066"/>
                </a:solidFill>
                <a:latin typeface="Arial" charset="0"/>
              </a:rPr>
              <a:t/>
            </a:r>
            <a:br>
              <a:rPr lang="en-US" sz="2200" b="1" kern="0" smtClean="0">
                <a:solidFill>
                  <a:srgbClr val="FF0066"/>
                </a:solidFill>
                <a:latin typeface="Arial" charset="0"/>
              </a:rPr>
            </a:br>
            <a:r>
              <a:rPr lang="en-US" sz="2200" b="1" kern="0" smtClean="0">
                <a:solidFill>
                  <a:srgbClr val="FF0066"/>
                </a:solidFill>
                <a:latin typeface="Arial" charset="0"/>
              </a:rPr>
              <a:t>thị trường</a:t>
            </a:r>
            <a:r>
              <a:rPr lang="en-US" sz="2200" b="1" kern="0" smtClean="0">
                <a:solidFill>
                  <a:srgbClr val="0000FF"/>
                </a:solidFill>
                <a:latin typeface="Arial" charset="0"/>
              </a:rPr>
              <a:t>; </a:t>
            </a:r>
            <a:r>
              <a:rPr lang="en-US" sz="2200" b="1" kern="0">
                <a:solidFill>
                  <a:srgbClr val="0000FF"/>
                </a:solidFill>
                <a:latin typeface="Arial" charset="0"/>
              </a:rPr>
              <a:t>xóa bỏ độc quyền doanh </a:t>
            </a:r>
            <a:r>
              <a:rPr lang="en-US" sz="2200" b="1" kern="0" smtClean="0">
                <a:solidFill>
                  <a:srgbClr val="0000FF"/>
                </a:solidFill>
                <a:latin typeface="Arial" charset="0"/>
              </a:rPr>
              <a:t>nghiệp và các </a:t>
            </a:r>
            <a:r>
              <a:rPr lang="en-US" sz="2200" b="1" kern="0">
                <a:solidFill>
                  <a:srgbClr val="0000FF"/>
                </a:solidFill>
                <a:latin typeface="Arial" charset="0"/>
              </a:rPr>
              <a:t>cơ chế, chính sách tạo ra sự bất bình </a:t>
            </a:r>
            <a:r>
              <a:rPr lang="en-US" sz="2200" b="1" kern="0" smtClean="0">
                <a:solidFill>
                  <a:srgbClr val="0000FF"/>
                </a:solidFill>
                <a:latin typeface="Arial" charset="0"/>
              </a:rPr>
              <a:t>đẳng.</a:t>
            </a:r>
            <a:endParaRPr lang="en-US" sz="2200" b="1" kern="0">
              <a:solidFill>
                <a:srgbClr val="0000FF"/>
              </a:solidFill>
              <a:latin typeface="Arial" charset="0"/>
            </a:endParaRPr>
          </a:p>
        </p:txBody>
      </p:sp>
    </p:spTree>
    <p:extLst>
      <p:ext uri="{BB962C8B-B14F-4D97-AF65-F5344CB8AC3E}">
        <p14:creationId xmlns:p14="http://schemas.microsoft.com/office/powerpoint/2010/main" val="360728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HIẾN PHÁP 2013</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itchFamily="2" charset="2"/>
              <a:buChar char="Ø"/>
              <a:defRPr/>
            </a:pPr>
            <a:r>
              <a:rPr lang="en-US" sz="2200" b="1" kern="0" smtClean="0">
                <a:solidFill>
                  <a:srgbClr val="0000FF"/>
                </a:solidFill>
                <a:latin typeface="Arial" charset="0"/>
              </a:rPr>
              <a:t>Quốc </a:t>
            </a:r>
            <a:r>
              <a:rPr lang="en-US" sz="2200" b="1" kern="0">
                <a:solidFill>
                  <a:srgbClr val="0000FF"/>
                </a:solidFill>
                <a:latin typeface="Arial" charset="0"/>
              </a:rPr>
              <a:t>hội đang khẩn trương hoàn thiện hệ thống pháp luật theo những lộ trình ưu tiên. </a:t>
            </a:r>
            <a:r>
              <a:rPr lang="en-US" sz="2200" b="1" kern="0">
                <a:solidFill>
                  <a:srgbClr val="FF0066"/>
                </a:solidFill>
                <a:latin typeface="Arial" charset="0"/>
              </a:rPr>
              <a:t>Dự kiến đến năm 2020, nước ta sẽ hoàn tất hệ thống pháp luật mới phù hợp với Hiến pháp năm </a:t>
            </a:r>
            <a:r>
              <a:rPr lang="en-US" sz="2200" b="1" kern="0" smtClean="0">
                <a:solidFill>
                  <a:srgbClr val="FF0066"/>
                </a:solidFill>
                <a:latin typeface="Arial" charset="0"/>
              </a:rPr>
              <a:t>2013.</a:t>
            </a:r>
          </a:p>
          <a:p>
            <a:pPr indent="-457200" algn="just" eaLnBrk="1" hangingPunct="1">
              <a:lnSpc>
                <a:spcPct val="105000"/>
              </a:lnSpc>
              <a:spcBef>
                <a:spcPts val="800"/>
              </a:spcBef>
              <a:spcAft>
                <a:spcPts val="0"/>
              </a:spcAft>
              <a:buClr>
                <a:srgbClr val="FF0000"/>
              </a:buClr>
              <a:buFont typeface="Wingdings" pitchFamily="2" charset="2"/>
              <a:buChar char="Ø"/>
              <a:defRPr/>
            </a:pPr>
            <a:r>
              <a:rPr lang="en-US" sz="2200" b="1" kern="0" smtClean="0">
                <a:solidFill>
                  <a:srgbClr val="0000FF"/>
                </a:solidFill>
                <a:latin typeface="Arial" charset="0"/>
              </a:rPr>
              <a:t>Hiến </a:t>
            </a:r>
            <a:r>
              <a:rPr lang="en-US" sz="2200" b="1" kern="0">
                <a:solidFill>
                  <a:srgbClr val="0000FF"/>
                </a:solidFill>
                <a:latin typeface="Arial" charset="0"/>
              </a:rPr>
              <a:t>pháp, pháp luật đã ghi nhận các quyền cơ </a:t>
            </a:r>
            <a:r>
              <a:rPr lang="en-US" sz="2200" b="1" kern="0" smtClean="0">
                <a:solidFill>
                  <a:srgbClr val="0000FF"/>
                </a:solidFill>
                <a:latin typeface="Arial" charset="0"/>
              </a:rPr>
              <a:t>bản nhưng </a:t>
            </a:r>
            <a:r>
              <a:rPr lang="en-US" sz="2200" b="1" kern="0" smtClean="0">
                <a:solidFill>
                  <a:srgbClr val="FF0066"/>
                </a:solidFill>
                <a:latin typeface="Arial" charset="0"/>
              </a:rPr>
              <a:t>để Hiến </a:t>
            </a:r>
            <a:r>
              <a:rPr lang="en-US" sz="2200" b="1" kern="0">
                <a:solidFill>
                  <a:srgbClr val="FF0066"/>
                </a:solidFill>
                <a:latin typeface="Arial" charset="0"/>
              </a:rPr>
              <a:t>pháp đi vào cuộc </a:t>
            </a:r>
            <a:r>
              <a:rPr lang="en-US" sz="2200" b="1" kern="0" smtClean="0">
                <a:solidFill>
                  <a:srgbClr val="FF0066"/>
                </a:solidFill>
                <a:latin typeface="Arial" charset="0"/>
              </a:rPr>
              <a:t>sống, </a:t>
            </a:r>
            <a:r>
              <a:rPr lang="en-US" sz="2200" b="1" kern="0">
                <a:solidFill>
                  <a:srgbClr val="FF0066"/>
                </a:solidFill>
                <a:latin typeface="Arial" charset="0"/>
              </a:rPr>
              <a:t>người dân có thể tiếp cận, sử dụng Hiến pháp, pháp luật</a:t>
            </a:r>
            <a:r>
              <a:rPr lang="en-US" sz="2200" b="1" kern="0">
                <a:solidFill>
                  <a:srgbClr val="0000FF"/>
                </a:solidFill>
                <a:latin typeface="Arial" charset="0"/>
              </a:rPr>
              <a:t> để bảo vệ quyền của mình hay không phụ thuộc rất lớn vào sự hiểu biết, cơ chế, thủ tục bảo đảm thực thi các quyền. Vấn đề này đặt ra trách nhiệm đối với các cơ quan Nhà nước, từ việc </a:t>
            </a:r>
            <a:r>
              <a:rPr lang="en-US" sz="2200" b="1" kern="0">
                <a:solidFill>
                  <a:srgbClr val="FF0066"/>
                </a:solidFill>
                <a:latin typeface="Arial" charset="0"/>
              </a:rPr>
              <a:t>phổ biến, tuyên truyền các nội dung mới của Hiến pháp đến việc hoàn thiện hệ thống pháp luật và thủ tục hành chính, tổ chức bộ máy</a:t>
            </a:r>
            <a:r>
              <a:rPr lang="en-US" sz="2200" b="1" kern="0">
                <a:solidFill>
                  <a:srgbClr val="0000FF"/>
                </a:solidFill>
                <a:latin typeface="Arial" charset="0"/>
              </a:rPr>
              <a:t> để bảo đảm </a:t>
            </a:r>
            <a:r>
              <a:rPr lang="en-US" sz="2200" b="1" kern="0" smtClean="0">
                <a:solidFill>
                  <a:srgbClr val="0000FF"/>
                </a:solidFill>
                <a:latin typeface="Arial" charset="0"/>
              </a:rPr>
              <a:t>thực </a:t>
            </a:r>
            <a:r>
              <a:rPr lang="en-US" sz="2200" b="1" kern="0">
                <a:solidFill>
                  <a:srgbClr val="0000FF"/>
                </a:solidFill>
                <a:latin typeface="Arial" charset="0"/>
              </a:rPr>
              <a:t>hiện thắng lợi công cuộc đổi mới toàn diện đất nước vì mục tiêu dân giàu, nước mạnh, dân chủ, công bằng, văn </a:t>
            </a:r>
            <a:r>
              <a:rPr lang="en-US" sz="2200" b="1" kern="0" smtClean="0">
                <a:solidFill>
                  <a:srgbClr val="0000FF"/>
                </a:solidFill>
                <a:latin typeface="Arial" charset="0"/>
              </a:rPr>
              <a:t>minh.</a:t>
            </a:r>
            <a:endParaRPr lang="en-US" sz="2200" b="1" kern="0">
              <a:solidFill>
                <a:srgbClr val="0000FF"/>
              </a:solidFill>
              <a:latin typeface="Arial" charset="0"/>
            </a:endParaRPr>
          </a:p>
        </p:txBody>
      </p:sp>
    </p:spTree>
    <p:extLst>
      <p:ext uri="{BB962C8B-B14F-4D97-AF65-F5344CB8AC3E}">
        <p14:creationId xmlns:p14="http://schemas.microsoft.com/office/powerpoint/2010/main" val="2382909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ĐIỀU 61 HIẾN PHÁP 2013</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1200"/>
              </a:spcBef>
              <a:spcAft>
                <a:spcPts val="0"/>
              </a:spcAft>
              <a:buClr>
                <a:srgbClr val="FF0000"/>
              </a:buClr>
              <a:buNone/>
              <a:defRPr/>
            </a:pPr>
            <a:r>
              <a:rPr lang="en-US" sz="2200" b="1" kern="0" smtClean="0">
                <a:solidFill>
                  <a:srgbClr val="FF0066"/>
                </a:solidFill>
                <a:latin typeface="Arial" charset="0"/>
              </a:rPr>
              <a:t>Điều 61:</a:t>
            </a:r>
          </a:p>
          <a:p>
            <a:pPr indent="-457200" algn="just" eaLnBrk="1" hangingPunct="1">
              <a:lnSpc>
                <a:spcPct val="105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Phát </a:t>
            </a:r>
            <a:r>
              <a:rPr lang="en-US" sz="2200" b="1" kern="0">
                <a:solidFill>
                  <a:srgbClr val="0000FF"/>
                </a:solidFill>
                <a:latin typeface="Arial" charset="0"/>
              </a:rPr>
              <a:t>triển giáo dục là quốc sách hàng đầu nhằm nâng cao dân trí, phát triển nguồn nhân lực, bồi dưỡng nhân </a:t>
            </a:r>
            <a:r>
              <a:rPr lang="en-US" sz="2200" b="1" kern="0" smtClean="0">
                <a:solidFill>
                  <a:srgbClr val="0000FF"/>
                </a:solidFill>
                <a:latin typeface="Arial" charset="0"/>
              </a:rPr>
              <a:t>tài.</a:t>
            </a:r>
          </a:p>
          <a:p>
            <a:pPr indent="-457200" algn="just" eaLnBrk="1" hangingPunct="1">
              <a:lnSpc>
                <a:spcPct val="105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Nhà </a:t>
            </a:r>
            <a:r>
              <a:rPr lang="en-US" sz="2200" b="1" kern="0">
                <a:solidFill>
                  <a:srgbClr val="0000FF"/>
                </a:solidFill>
                <a:latin typeface="Arial" charset="0"/>
              </a:rPr>
              <a:t>nước ưu tiên đầu tư và thu hút các nguồn đầu tư khác cho giáo dục; chăm lo giáo dục mầm non; </a:t>
            </a:r>
            <a:r>
              <a:rPr lang="en-US" sz="2200" b="1" kern="0">
                <a:solidFill>
                  <a:srgbClr val="FF0066"/>
                </a:solidFill>
                <a:latin typeface="Arial" charset="0"/>
              </a:rPr>
              <a:t>bảo đảm giáo dục tiểu học là bắt buộc, Nhà nước không thu học phí</a:t>
            </a:r>
            <a:r>
              <a:rPr lang="en-US" sz="2200" b="1" kern="0">
                <a:solidFill>
                  <a:srgbClr val="0000FF"/>
                </a:solidFill>
                <a:latin typeface="Arial" charset="0"/>
              </a:rPr>
              <a:t>; từng bước phổ cập giáo dục trung học; </a:t>
            </a:r>
            <a:r>
              <a:rPr lang="en-US" sz="2200" b="1" kern="0">
                <a:solidFill>
                  <a:srgbClr val="FF0066"/>
                </a:solidFill>
                <a:latin typeface="Arial" charset="0"/>
              </a:rPr>
              <a:t>phát triển</a:t>
            </a:r>
            <a:r>
              <a:rPr lang="en-US" sz="2200" b="1" kern="0">
                <a:solidFill>
                  <a:srgbClr val="0000FF"/>
                </a:solidFill>
                <a:latin typeface="Arial" charset="0"/>
              </a:rPr>
              <a:t> giáo dục đại học, </a:t>
            </a:r>
            <a:r>
              <a:rPr lang="en-US" sz="2200" b="1" kern="0">
                <a:solidFill>
                  <a:srgbClr val="FF0066"/>
                </a:solidFill>
                <a:latin typeface="Arial" charset="0"/>
              </a:rPr>
              <a:t>giáo dục nghề nghiệp</a:t>
            </a:r>
            <a:r>
              <a:rPr lang="en-US" sz="2200" b="1" kern="0">
                <a:solidFill>
                  <a:srgbClr val="0000FF"/>
                </a:solidFill>
                <a:latin typeface="Arial" charset="0"/>
              </a:rPr>
              <a:t>; thực hiện chính sách học bổng, học phí hợp </a:t>
            </a:r>
            <a:r>
              <a:rPr lang="en-US" sz="2200" b="1" kern="0" smtClean="0">
                <a:solidFill>
                  <a:srgbClr val="0000FF"/>
                </a:solidFill>
                <a:latin typeface="Arial" charset="0"/>
              </a:rPr>
              <a:t>lý.</a:t>
            </a:r>
          </a:p>
          <a:p>
            <a:pPr indent="-457200" algn="just" eaLnBrk="1" hangingPunct="1">
              <a:lnSpc>
                <a:spcPct val="105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Nhà </a:t>
            </a:r>
            <a:r>
              <a:rPr lang="en-US" sz="2200" b="1" kern="0">
                <a:solidFill>
                  <a:srgbClr val="0000FF"/>
                </a:solidFill>
                <a:latin typeface="Arial" charset="0"/>
              </a:rPr>
              <a:t>nước ưu tiên phát triển giáo dục ở miền núi, hải đảo, vùng đồng bào dân tộc thiểu số và vùng có điều kiện </a:t>
            </a:r>
            <a:r>
              <a:rPr lang="en-US" sz="2200" b="1" kern="0" smtClean="0">
                <a:solidFill>
                  <a:srgbClr val="0000FF"/>
                </a:solidFill>
                <a:latin typeface="Arial" charset="0"/>
              </a:rPr>
              <a:t>KT-XH </a:t>
            </a:r>
            <a:r>
              <a:rPr lang="en-US" sz="2200" b="1" kern="0">
                <a:solidFill>
                  <a:srgbClr val="0000FF"/>
                </a:solidFill>
                <a:latin typeface="Arial" charset="0"/>
              </a:rPr>
              <a:t>đặc biệt khó khăn; ưu tiên sử dụng, phát triển nhân tài; tạo điều kiện để người khuyết tật và người nghèo được học văn hoá và học nghề</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904397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ĐIỀU 61 HIẾN PHÁP 2013</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7850" indent="0" algn="just" eaLnBrk="1" hangingPunct="1">
              <a:lnSpc>
                <a:spcPct val="110000"/>
              </a:lnSpc>
              <a:spcBef>
                <a:spcPts val="1800"/>
              </a:spcBef>
              <a:spcAft>
                <a:spcPts val="0"/>
              </a:spcAft>
              <a:buClr>
                <a:srgbClr val="FF0000"/>
              </a:buClr>
              <a:buNone/>
              <a:defRPr/>
            </a:pPr>
            <a:r>
              <a:rPr lang="en-US" sz="2400" b="1" kern="0" smtClean="0">
                <a:solidFill>
                  <a:srgbClr val="0000FF"/>
                </a:solidFill>
                <a:latin typeface="Arial" charset="0"/>
              </a:rPr>
              <a:t>Theo đó </a:t>
            </a:r>
            <a:r>
              <a:rPr lang="en-US" sz="2400" b="1" kern="0">
                <a:solidFill>
                  <a:srgbClr val="FF0066"/>
                </a:solidFill>
                <a:latin typeface="Arial" charset="0"/>
              </a:rPr>
              <a:t>Luật giáo dục nghề nghiệp năm 2014</a:t>
            </a:r>
            <a:r>
              <a:rPr lang="en-US" sz="2400" b="1" kern="0">
                <a:solidFill>
                  <a:srgbClr val="0000FF"/>
                </a:solidFill>
                <a:latin typeface="Arial" charset="0"/>
              </a:rPr>
              <a:t> đã được ban hành theo tinh thần Hiến pháp năm </a:t>
            </a:r>
            <a:r>
              <a:rPr lang="en-US" sz="2400" b="1" kern="0" smtClean="0">
                <a:solidFill>
                  <a:srgbClr val="0000FF"/>
                </a:solidFill>
                <a:latin typeface="Arial" charset="0"/>
              </a:rPr>
              <a:t>2013:</a:t>
            </a:r>
          </a:p>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400" b="1" kern="0">
                <a:solidFill>
                  <a:srgbClr val="0000FF"/>
                </a:solidFill>
                <a:latin typeface="Arial" charset="0"/>
              </a:rPr>
              <a:t>T</a:t>
            </a:r>
            <a:r>
              <a:rPr lang="en-US" sz="2400" b="1" kern="0" smtClean="0">
                <a:solidFill>
                  <a:srgbClr val="0000FF"/>
                </a:solidFill>
                <a:latin typeface="Arial" charset="0"/>
              </a:rPr>
              <a:t>hay </a:t>
            </a:r>
            <a:r>
              <a:rPr lang="en-US" sz="2400" b="1" kern="0">
                <a:solidFill>
                  <a:srgbClr val="0000FF"/>
                </a:solidFill>
                <a:latin typeface="Arial" charset="0"/>
              </a:rPr>
              <a:t>thế Luật dạy nghề năm 2006</a:t>
            </a:r>
            <a:r>
              <a:rPr lang="en-US" sz="2400" b="1" kern="0" smtClean="0">
                <a:solidFill>
                  <a:srgbClr val="0000FF"/>
                </a:solidFill>
                <a:latin typeface="Arial" charset="0"/>
              </a:rPr>
              <a:t>;</a:t>
            </a:r>
          </a:p>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vi-VN" sz="2400" b="1" kern="0" smtClean="0">
                <a:solidFill>
                  <a:srgbClr val="0000FF"/>
                </a:solidFill>
                <a:latin typeface="Arial" charset="0"/>
              </a:rPr>
              <a:t>Sửa </a:t>
            </a:r>
            <a:r>
              <a:rPr lang="vi-VN" sz="2400" b="1" kern="0">
                <a:solidFill>
                  <a:srgbClr val="0000FF"/>
                </a:solidFill>
                <a:latin typeface="Arial" charset="0"/>
              </a:rPr>
              <a:t>đổi, bổ </a:t>
            </a:r>
            <a:r>
              <a:rPr lang="vi-VN" sz="2400" b="1" kern="0" smtClean="0">
                <a:solidFill>
                  <a:srgbClr val="0000FF"/>
                </a:solidFill>
                <a:latin typeface="Arial" charset="0"/>
              </a:rPr>
              <a:t>sung</a:t>
            </a:r>
            <a:r>
              <a:rPr lang="en-US" sz="2400" b="1" kern="0" smtClean="0">
                <a:solidFill>
                  <a:srgbClr val="0000FF"/>
                </a:solidFill>
                <a:latin typeface="Arial" charset="0"/>
              </a:rPr>
              <a:t> </a:t>
            </a:r>
            <a:r>
              <a:rPr lang="vi-VN" sz="2400" b="1" kern="0" smtClean="0">
                <a:solidFill>
                  <a:srgbClr val="0000FF"/>
                </a:solidFill>
                <a:latin typeface="Arial" charset="0"/>
              </a:rPr>
              <a:t>bãi </a:t>
            </a:r>
            <a:r>
              <a:rPr lang="vi-VN" sz="2400" b="1" kern="0">
                <a:solidFill>
                  <a:srgbClr val="0000FF"/>
                </a:solidFill>
                <a:latin typeface="Arial" charset="0"/>
              </a:rPr>
              <a:t>bỏ một số điều của Luật giáo dục </a:t>
            </a:r>
            <a:r>
              <a:rPr lang="en-US" sz="2400" b="1" kern="0" smtClean="0">
                <a:solidFill>
                  <a:srgbClr val="0000FF"/>
                </a:solidFill>
                <a:latin typeface="Arial" charset="0"/>
              </a:rPr>
              <a:t>năm 2005 (Luật số </a:t>
            </a:r>
            <a:r>
              <a:rPr lang="vi-VN" sz="2400" b="1" kern="0" smtClean="0">
                <a:solidFill>
                  <a:srgbClr val="0000FF"/>
                </a:solidFill>
                <a:latin typeface="Arial" charset="0"/>
              </a:rPr>
              <a:t>38/2005/QH11</a:t>
            </a:r>
            <a:r>
              <a:rPr lang="en-US" sz="2400" b="1" kern="0" smtClean="0">
                <a:solidFill>
                  <a:srgbClr val="0000FF"/>
                </a:solidFill>
                <a:latin typeface="Arial" charset="0"/>
              </a:rPr>
              <a:t>)</a:t>
            </a:r>
            <a:r>
              <a:rPr lang="vi-VN" sz="2400" b="1" kern="0" smtClean="0">
                <a:solidFill>
                  <a:srgbClr val="0000FF"/>
                </a:solidFill>
                <a:latin typeface="Arial" charset="0"/>
              </a:rPr>
              <a:t> </a:t>
            </a:r>
            <a:r>
              <a:rPr lang="vi-VN" sz="2400" b="1" kern="0">
                <a:solidFill>
                  <a:srgbClr val="0000FF"/>
                </a:solidFill>
                <a:latin typeface="Arial" charset="0"/>
              </a:rPr>
              <a:t>đã được sửa đổi, bổ sung một số điều theo </a:t>
            </a:r>
            <a:r>
              <a:rPr lang="en-US" sz="2400" b="1" kern="0" smtClean="0">
                <a:solidFill>
                  <a:srgbClr val="0000FF"/>
                </a:solidFill>
                <a:latin typeface="Arial" charset="0"/>
              </a:rPr>
              <a:t>năm 2009 (</a:t>
            </a:r>
            <a:r>
              <a:rPr lang="vi-VN" sz="2400" b="1" kern="0" smtClean="0">
                <a:solidFill>
                  <a:srgbClr val="0000FF"/>
                </a:solidFill>
                <a:latin typeface="Arial" charset="0"/>
              </a:rPr>
              <a:t>Luật </a:t>
            </a:r>
            <a:r>
              <a:rPr lang="vi-VN" sz="2400" b="1" kern="0">
                <a:solidFill>
                  <a:srgbClr val="0000FF"/>
                </a:solidFill>
                <a:latin typeface="Arial" charset="0"/>
              </a:rPr>
              <a:t>số </a:t>
            </a:r>
            <a:r>
              <a:rPr lang="vi-VN" sz="2400" b="1" kern="0" smtClean="0">
                <a:solidFill>
                  <a:srgbClr val="0000FF"/>
                </a:solidFill>
                <a:latin typeface="Arial" charset="0"/>
              </a:rPr>
              <a:t>44/2009/QH12</a:t>
            </a:r>
            <a:r>
              <a:rPr lang="en-US" sz="2400" b="1" kern="0" smtClean="0">
                <a:solidFill>
                  <a:srgbClr val="0000FF"/>
                </a:solidFill>
                <a:latin typeface="Arial" charset="0"/>
              </a:rPr>
              <a:t>);</a:t>
            </a:r>
            <a:endParaRPr lang="vi-VN" sz="2400" b="1" kern="0">
              <a:solidFill>
                <a:srgbClr val="0000FF"/>
              </a:solidFill>
              <a:latin typeface="Arial" charset="0"/>
            </a:endParaRPr>
          </a:p>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vi-VN" sz="2400" b="1" kern="0">
                <a:solidFill>
                  <a:srgbClr val="0000FF"/>
                </a:solidFill>
                <a:latin typeface="Arial" charset="0"/>
              </a:rPr>
              <a:t>Sửa đổi, bổ sung, bãi bỏ một số điều của Luật giáo dục đại học </a:t>
            </a:r>
            <a:r>
              <a:rPr lang="en-US" sz="2400" b="1" kern="0" smtClean="0">
                <a:solidFill>
                  <a:srgbClr val="0000FF"/>
                </a:solidFill>
                <a:latin typeface="Arial" charset="0"/>
              </a:rPr>
              <a:t>năm 2012 (Luật </a:t>
            </a:r>
            <a:r>
              <a:rPr lang="vi-VN" sz="2400" b="1" kern="0" smtClean="0">
                <a:solidFill>
                  <a:srgbClr val="0000FF"/>
                </a:solidFill>
                <a:latin typeface="Arial" charset="0"/>
              </a:rPr>
              <a:t>số 08/2012/QH13</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850085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ĐIỀU 61 HIẾN PHÁP 2013</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458788" algn="just" eaLnBrk="1" hangingPunct="1">
              <a:lnSpc>
                <a:spcPct val="105000"/>
              </a:lnSpc>
              <a:spcBef>
                <a:spcPts val="1000"/>
              </a:spcBef>
              <a:spcAft>
                <a:spcPts val="0"/>
              </a:spcAft>
              <a:buClr>
                <a:srgbClr val="FF0000"/>
              </a:buClr>
              <a:buNone/>
              <a:defRPr/>
            </a:pPr>
            <a:r>
              <a:rPr lang="en-US" sz="2000" b="1" kern="0" smtClean="0">
                <a:solidFill>
                  <a:srgbClr val="0000FF"/>
                </a:solidFill>
                <a:latin typeface="Arial" charset="0"/>
              </a:rPr>
              <a:t>Minh </a:t>
            </a:r>
            <a:r>
              <a:rPr lang="en-US" sz="2000" b="1" kern="0">
                <a:solidFill>
                  <a:srgbClr val="0000FF"/>
                </a:solidFill>
                <a:latin typeface="Arial" charset="0"/>
              </a:rPr>
              <a:t>chứng rõ nét cho vị trí, vai trò của Hiến pháp, chúng ta có thể kể đến việc thực hiện các </a:t>
            </a:r>
            <a:r>
              <a:rPr lang="en-US" sz="2000" b="1" kern="0">
                <a:solidFill>
                  <a:srgbClr val="FF0066"/>
                </a:solidFill>
                <a:latin typeface="Arial" charset="0"/>
              </a:rPr>
              <a:t>mục tiêu thiên niên kỷ mà </a:t>
            </a:r>
            <a:r>
              <a:rPr lang="en-US" sz="2000" b="1" kern="0" smtClean="0">
                <a:solidFill>
                  <a:srgbClr val="FF0066"/>
                </a:solidFill>
                <a:latin typeface="Arial" charset="0"/>
              </a:rPr>
              <a:t/>
            </a:r>
            <a:br>
              <a:rPr lang="en-US" sz="2000" b="1" kern="0" smtClean="0">
                <a:solidFill>
                  <a:srgbClr val="FF0066"/>
                </a:solidFill>
                <a:latin typeface="Arial" charset="0"/>
              </a:rPr>
            </a:br>
            <a:r>
              <a:rPr lang="en-US" sz="2000" b="1" kern="0" smtClean="0">
                <a:solidFill>
                  <a:srgbClr val="FF0066"/>
                </a:solidFill>
                <a:latin typeface="Arial" charset="0"/>
              </a:rPr>
              <a:t>Việt </a:t>
            </a:r>
            <a:r>
              <a:rPr lang="en-US" sz="2000" b="1" kern="0">
                <a:solidFill>
                  <a:srgbClr val="FF0066"/>
                </a:solidFill>
                <a:latin typeface="Arial" charset="0"/>
              </a:rPr>
              <a:t>Nam đã ký cam kết với Liên Hiệp quốc</a:t>
            </a:r>
            <a:r>
              <a:rPr lang="en-US" sz="2000" b="1" kern="0">
                <a:solidFill>
                  <a:srgbClr val="0000FF"/>
                </a:solidFill>
                <a:latin typeface="Arial" charset="0"/>
              </a:rPr>
              <a:t>, bao </a:t>
            </a:r>
            <a:r>
              <a:rPr lang="en-US" sz="2000" b="1" kern="0" smtClean="0">
                <a:solidFill>
                  <a:srgbClr val="0000FF"/>
                </a:solidFill>
                <a:latin typeface="Arial" charset="0"/>
              </a:rPr>
              <a:t>gồm:</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Xóa </a:t>
            </a:r>
            <a:r>
              <a:rPr lang="en-US" sz="2000" b="1" kern="0">
                <a:solidFill>
                  <a:srgbClr val="0000FF"/>
                </a:solidFill>
                <a:latin typeface="Arial" charset="0"/>
              </a:rPr>
              <a:t>bỏ tình trạng nghèo cùng cực và thiếu </a:t>
            </a:r>
            <a:r>
              <a:rPr lang="en-US" sz="2000" b="1" kern="0" smtClean="0">
                <a:solidFill>
                  <a:srgbClr val="0000FF"/>
                </a:solidFill>
                <a:latin typeface="Arial" charset="0"/>
              </a:rPr>
              <a:t>đói</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FF0066"/>
                </a:solidFill>
                <a:latin typeface="Arial" charset="0"/>
              </a:rPr>
              <a:t>Đạt </a:t>
            </a:r>
            <a:r>
              <a:rPr lang="en-US" sz="2000" b="1" kern="0">
                <a:solidFill>
                  <a:srgbClr val="FF0066"/>
                </a:solidFill>
                <a:latin typeface="Arial" charset="0"/>
              </a:rPr>
              <a:t>phổ cập giáo dục tiểu </a:t>
            </a:r>
            <a:r>
              <a:rPr lang="en-US" sz="2000" b="1" kern="0" smtClean="0">
                <a:solidFill>
                  <a:srgbClr val="FF0066"/>
                </a:solidFill>
                <a:latin typeface="Arial" charset="0"/>
              </a:rPr>
              <a:t>học</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Tăng </a:t>
            </a:r>
            <a:r>
              <a:rPr lang="en-US" sz="2000" b="1" kern="0">
                <a:solidFill>
                  <a:srgbClr val="0000FF"/>
                </a:solidFill>
                <a:latin typeface="Arial" charset="0"/>
              </a:rPr>
              <a:t>cường bình đẳng </a:t>
            </a:r>
            <a:r>
              <a:rPr lang="en-US" sz="2000" b="1" kern="0" smtClean="0">
                <a:solidFill>
                  <a:srgbClr val="0000FF"/>
                </a:solidFill>
                <a:latin typeface="Arial" charset="0"/>
              </a:rPr>
              <a:t>giới, nâng </a:t>
            </a:r>
            <a:r>
              <a:rPr lang="en-US" sz="2000" b="1" kern="0">
                <a:solidFill>
                  <a:srgbClr val="0000FF"/>
                </a:solidFill>
                <a:latin typeface="Arial" charset="0"/>
              </a:rPr>
              <a:t>cao năng lực, vị thế cho phụ </a:t>
            </a:r>
            <a:r>
              <a:rPr lang="en-US" sz="2000" b="1" kern="0" smtClean="0">
                <a:solidFill>
                  <a:srgbClr val="0000FF"/>
                </a:solidFill>
                <a:latin typeface="Arial" charset="0"/>
              </a:rPr>
              <a:t>nữ</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Giảm </a:t>
            </a:r>
            <a:r>
              <a:rPr lang="en-US" sz="2000" b="1" kern="0">
                <a:solidFill>
                  <a:srgbClr val="0000FF"/>
                </a:solidFill>
                <a:latin typeface="Arial" charset="0"/>
              </a:rPr>
              <a:t>tỷ lệ tử vong ở trẻ </a:t>
            </a:r>
            <a:r>
              <a:rPr lang="en-US" sz="2000" b="1" kern="0" smtClean="0">
                <a:solidFill>
                  <a:srgbClr val="0000FF"/>
                </a:solidFill>
                <a:latin typeface="Arial" charset="0"/>
              </a:rPr>
              <a:t>em</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Nâng </a:t>
            </a:r>
            <a:r>
              <a:rPr lang="en-US" sz="2000" b="1" kern="0">
                <a:solidFill>
                  <a:srgbClr val="0000FF"/>
                </a:solidFill>
                <a:latin typeface="Arial" charset="0"/>
              </a:rPr>
              <a:t>cao sức khỏe bà </a:t>
            </a:r>
            <a:r>
              <a:rPr lang="en-US" sz="2000" b="1" kern="0" smtClean="0">
                <a:solidFill>
                  <a:srgbClr val="0000FF"/>
                </a:solidFill>
                <a:latin typeface="Arial" charset="0"/>
              </a:rPr>
              <a:t>mẹ</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Phòng </a:t>
            </a:r>
            <a:r>
              <a:rPr lang="en-US" sz="2000" b="1" kern="0">
                <a:solidFill>
                  <a:srgbClr val="0000FF"/>
                </a:solidFill>
                <a:latin typeface="Arial" charset="0"/>
              </a:rPr>
              <a:t>chống HIV/AIDS, sốt rét và các bệnh </a:t>
            </a:r>
            <a:r>
              <a:rPr lang="en-US" sz="2000" b="1" kern="0" smtClean="0">
                <a:solidFill>
                  <a:srgbClr val="0000FF"/>
                </a:solidFill>
                <a:latin typeface="Arial" charset="0"/>
              </a:rPr>
              <a:t>khác</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Đảm </a:t>
            </a:r>
            <a:r>
              <a:rPr lang="en-US" sz="2000" b="1" kern="0">
                <a:solidFill>
                  <a:srgbClr val="0000FF"/>
                </a:solidFill>
                <a:latin typeface="Arial" charset="0"/>
              </a:rPr>
              <a:t>bảo bền vững về môi </a:t>
            </a:r>
            <a:r>
              <a:rPr lang="en-US" sz="2000" b="1" kern="0" smtClean="0">
                <a:solidFill>
                  <a:srgbClr val="0000FF"/>
                </a:solidFill>
                <a:latin typeface="Arial" charset="0"/>
              </a:rPr>
              <a:t>trường</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Thiết </a:t>
            </a:r>
            <a:r>
              <a:rPr lang="en-US" sz="2000" b="1" kern="0">
                <a:solidFill>
                  <a:srgbClr val="0000FF"/>
                </a:solidFill>
                <a:latin typeface="Arial" charset="0"/>
              </a:rPr>
              <a:t>lập mối quan hệ đối tác toàn cầu vì mục đích phát </a:t>
            </a:r>
            <a:r>
              <a:rPr lang="en-US" sz="2000" b="1" kern="0" smtClean="0">
                <a:solidFill>
                  <a:srgbClr val="0000FF"/>
                </a:solidFill>
                <a:latin typeface="Arial" charset="0"/>
              </a:rPr>
              <a:t>triển</a:t>
            </a:r>
          </a:p>
          <a:p>
            <a:pPr marL="114300" indent="0" algn="just" eaLnBrk="1" hangingPunct="1">
              <a:lnSpc>
                <a:spcPct val="105000"/>
              </a:lnSpc>
              <a:spcBef>
                <a:spcPts val="1000"/>
              </a:spcBef>
              <a:spcAft>
                <a:spcPts val="0"/>
              </a:spcAft>
              <a:buClr>
                <a:srgbClr val="FF0000"/>
              </a:buClr>
              <a:buNone/>
              <a:defRPr/>
            </a:pPr>
            <a:r>
              <a:rPr lang="en-US" sz="2000" b="1" kern="0" smtClean="0">
                <a:solidFill>
                  <a:srgbClr val="0000FF"/>
                </a:solidFill>
                <a:latin typeface="Arial" charset="0"/>
                <a:sym typeface="Wingdings" panose="05000000000000000000" pitchFamily="2" charset="2"/>
              </a:rPr>
              <a:t> </a:t>
            </a:r>
            <a:r>
              <a:rPr lang="en-US" sz="2000" b="1" kern="0" smtClean="0">
                <a:solidFill>
                  <a:srgbClr val="0000FF"/>
                </a:solidFill>
                <a:latin typeface="Arial" charset="0"/>
              </a:rPr>
              <a:t>Trong </a:t>
            </a:r>
            <a:r>
              <a:rPr lang="en-US" sz="2000" b="1" kern="0">
                <a:solidFill>
                  <a:srgbClr val="0000FF"/>
                </a:solidFill>
                <a:latin typeface="Arial" charset="0"/>
              </a:rPr>
              <a:t>đó, Việt Nam đã hoàn thành xuất </a:t>
            </a:r>
            <a:r>
              <a:rPr lang="en-US" sz="2000" b="1" kern="0" smtClean="0">
                <a:solidFill>
                  <a:srgbClr val="0000FF"/>
                </a:solidFill>
                <a:latin typeface="Arial" charset="0"/>
              </a:rPr>
              <a:t>sắc một </a:t>
            </a:r>
            <a:r>
              <a:rPr lang="en-US" sz="2000" b="1" kern="0">
                <a:solidFill>
                  <a:srgbClr val="0000FF"/>
                </a:solidFill>
                <a:latin typeface="Arial" charset="0"/>
              </a:rPr>
              <a:t>số mục tiêu, trong đó có mục tiêu số 2: Phổ cập giáo dục tiểu học</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1570210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ĐIỀU 61 HIẾN PHÁP 2013</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17526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76213" indent="0" algn="just" eaLnBrk="1" hangingPunct="1">
              <a:lnSpc>
                <a:spcPct val="110000"/>
              </a:lnSpc>
              <a:spcBef>
                <a:spcPts val="0"/>
              </a:spcBef>
              <a:spcAft>
                <a:spcPts val="0"/>
              </a:spcAft>
              <a:buClr>
                <a:srgbClr val="FF0000"/>
              </a:buClr>
              <a:buNone/>
              <a:defRPr/>
            </a:pPr>
            <a:r>
              <a:rPr lang="en-US" sz="1900" b="1" kern="0" smtClean="0">
                <a:solidFill>
                  <a:srgbClr val="0000FF"/>
                </a:solidFill>
                <a:latin typeface="Arial" charset="0"/>
              </a:rPr>
              <a:t>Việt </a:t>
            </a:r>
            <a:r>
              <a:rPr lang="en-US" sz="1900" b="1" kern="0">
                <a:solidFill>
                  <a:srgbClr val="0000FF"/>
                </a:solidFill>
                <a:latin typeface="Arial" charset="0"/>
              </a:rPr>
              <a:t>Nam </a:t>
            </a:r>
            <a:r>
              <a:rPr lang="en-US" sz="1900" b="1" kern="0" smtClean="0">
                <a:solidFill>
                  <a:srgbClr val="0000FF"/>
                </a:solidFill>
                <a:latin typeface="Arial" charset="0"/>
              </a:rPr>
              <a:t>ký tiếp cam </a:t>
            </a:r>
            <a:r>
              <a:rPr lang="en-US" sz="1900" b="1" kern="0">
                <a:solidFill>
                  <a:srgbClr val="0000FF"/>
                </a:solidFill>
                <a:latin typeface="Arial" charset="0"/>
              </a:rPr>
              <a:t>kết với Liên Hiệp quốc thực hiện 17 mục tiêu phát triển bền vững đến năm 2030, thay thế 8 mục tiêu phát triển thiên niên </a:t>
            </a:r>
            <a:r>
              <a:rPr lang="en-US" sz="1900" b="1" kern="0" smtClean="0">
                <a:solidFill>
                  <a:srgbClr val="0000FF"/>
                </a:solidFill>
                <a:latin typeface="Arial" charset="0"/>
              </a:rPr>
              <a:t>kỷ. Trong </a:t>
            </a:r>
            <a:r>
              <a:rPr lang="en-US" sz="1900" b="1" kern="0">
                <a:solidFill>
                  <a:srgbClr val="0000FF"/>
                </a:solidFill>
                <a:latin typeface="Arial" charset="0"/>
              </a:rPr>
              <a:t>đó mục tiêu phát triển bền vững số 4 chất lượng giáo dục: </a:t>
            </a:r>
            <a:r>
              <a:rPr lang="en-US" sz="1900" b="1" kern="0">
                <a:solidFill>
                  <a:srgbClr val="FF0066"/>
                </a:solidFill>
                <a:latin typeface="Arial" charset="0"/>
              </a:rPr>
              <a:t>“Đảm bảo </a:t>
            </a:r>
            <a:r>
              <a:rPr lang="en-US" sz="1900" b="1" kern="0" smtClean="0">
                <a:solidFill>
                  <a:srgbClr val="FF0066"/>
                </a:solidFill>
                <a:latin typeface="Arial" charset="0"/>
              </a:rPr>
              <a:t>một </a:t>
            </a:r>
            <a:r>
              <a:rPr lang="en-US" sz="1900" b="1" kern="0">
                <a:solidFill>
                  <a:srgbClr val="FF0066"/>
                </a:solidFill>
                <a:latin typeface="Arial" charset="0"/>
              </a:rPr>
              <a:t>nền giáo dục hòa nhập, bình đẳng, chất lượng và cơ hội học tập suốt đời cho tất cả mọi người</a:t>
            </a:r>
            <a:r>
              <a:rPr lang="en-US" sz="1900" b="1" kern="0" smtClean="0">
                <a:solidFill>
                  <a:srgbClr val="FF0066"/>
                </a:solidFill>
                <a:latin typeface="Arial" charset="0"/>
              </a:rPr>
              <a:t>”</a:t>
            </a:r>
            <a:endParaRPr lang="en-US" sz="1900" b="1" kern="0">
              <a:solidFill>
                <a:srgbClr val="FF0066"/>
              </a:solidFill>
              <a:latin typeface="Arial" charset="0"/>
            </a:endParaRPr>
          </a:p>
        </p:txBody>
      </p:sp>
      <p:pic>
        <p:nvPicPr>
          <p:cNvPr id="1026" name="Picture 2" descr="SDGs_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26" y="3008607"/>
            <a:ext cx="6126480" cy="263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41288" y="5715000"/>
            <a:ext cx="8861425" cy="1065528"/>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76213" indent="0" algn="just" eaLnBrk="1" hangingPunct="1">
              <a:lnSpc>
                <a:spcPct val="110000"/>
              </a:lnSpc>
              <a:spcBef>
                <a:spcPts val="600"/>
              </a:spcBef>
              <a:spcAft>
                <a:spcPts val="0"/>
              </a:spcAft>
              <a:buClr>
                <a:srgbClr val="FF0000"/>
              </a:buClr>
              <a:buNone/>
              <a:defRPr/>
            </a:pPr>
            <a:r>
              <a:rPr lang="en-US" sz="1900" b="1" kern="0" smtClean="0">
                <a:solidFill>
                  <a:srgbClr val="0000FF"/>
                </a:solidFill>
                <a:latin typeface="Arial" charset="0"/>
              </a:rPr>
              <a:t>Như </a:t>
            </a:r>
            <a:r>
              <a:rPr lang="en-US" sz="1900" b="1" kern="0">
                <a:solidFill>
                  <a:srgbClr val="0000FF"/>
                </a:solidFill>
                <a:latin typeface="Arial" charset="0"/>
              </a:rPr>
              <a:t>vậy, một lần nữa vị trí, vai trò của Hiến pháp lại tiếp tục được khẳng định là nền tảng, là kim chỉ nam để các văn bản luật khác dựa vào để giúp quản lý đất nước, bảo vệ quyền con người, quyền công dân.</a:t>
            </a:r>
          </a:p>
        </p:txBody>
      </p:sp>
      <p:sp>
        <p:nvSpPr>
          <p:cNvPr id="4" name="Rectangle 3"/>
          <p:cNvSpPr/>
          <p:nvPr/>
        </p:nvSpPr>
        <p:spPr bwMode="auto">
          <a:xfrm>
            <a:off x="4659312" y="2944504"/>
            <a:ext cx="1097280" cy="914400"/>
          </a:xfrm>
          <a:prstGeom prst="rect">
            <a:avLst/>
          </a:prstGeom>
          <a:noFill/>
          <a:ln w="381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09373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18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1752600"/>
            <a:ext cx="8715375" cy="3962400"/>
          </a:xfrm>
          <a:noFill/>
        </p:spPr>
        <p:txBody>
          <a:bodyPr tIns="155850" bIns="77925" anchor="ctr"/>
          <a:lstStyle/>
          <a:p>
            <a:pPr algn="ctr" eaLnBrk="1" hangingPunct="1">
              <a:lnSpc>
                <a:spcPct val="105000"/>
              </a:lnSpc>
              <a:spcBef>
                <a:spcPts val="600"/>
              </a:spcBef>
              <a:spcAft>
                <a:spcPts val="0"/>
              </a:spcAft>
            </a:pPr>
            <a:r>
              <a:rPr lang="en-US" sz="3200" b="1" smtClean="0">
                <a:solidFill>
                  <a:srgbClr val="FF0066"/>
                </a:solidFill>
                <a:latin typeface="Arial" panose="020B0604020202020204" pitchFamily="34" charset="0"/>
                <a:cs typeface="Arial" panose="020B0604020202020204" pitchFamily="34" charset="0"/>
              </a:rPr>
              <a:t>GIỚI </a:t>
            </a:r>
            <a:r>
              <a:rPr lang="en-US" sz="3200" b="1">
                <a:solidFill>
                  <a:srgbClr val="FF0066"/>
                </a:solidFill>
                <a:latin typeface="Arial" panose="020B0604020202020204" pitchFamily="34" charset="0"/>
                <a:cs typeface="Arial" panose="020B0604020202020204" pitchFamily="34" charset="0"/>
              </a:rPr>
              <a:t>THIỆU </a:t>
            </a:r>
            <a:r>
              <a:rPr lang="en-US" sz="3200" b="1" smtClean="0">
                <a:solidFill>
                  <a:srgbClr val="FF0066"/>
                </a:solidFill>
                <a:latin typeface="Arial" panose="020B0604020202020204" pitchFamily="34" charset="0"/>
                <a:cs typeface="Arial" panose="020B0604020202020204" pitchFamily="34" charset="0"/>
              </a:rPr>
              <a:t/>
            </a:r>
            <a:br>
              <a:rPr lang="en-US" sz="3200" b="1" smtClean="0">
                <a:solidFill>
                  <a:srgbClr val="FF0066"/>
                </a:solidFill>
                <a:latin typeface="Arial" panose="020B0604020202020204" pitchFamily="34" charset="0"/>
                <a:cs typeface="Arial" panose="020B0604020202020204" pitchFamily="34" charset="0"/>
              </a:rPr>
            </a:br>
            <a:r>
              <a:rPr lang="en-US" sz="3200" b="1" smtClean="0">
                <a:solidFill>
                  <a:srgbClr val="FF0066"/>
                </a:solidFill>
                <a:latin typeface="Arial" panose="020B0604020202020204" pitchFamily="34" charset="0"/>
                <a:cs typeface="Arial" panose="020B0604020202020204" pitchFamily="34" charset="0"/>
              </a:rPr>
              <a:t>NGHỊ </a:t>
            </a:r>
            <a:r>
              <a:rPr lang="en-US" sz="3200" b="1">
                <a:solidFill>
                  <a:srgbClr val="FF0066"/>
                </a:solidFill>
                <a:latin typeface="Arial" panose="020B0604020202020204" pitchFamily="34" charset="0"/>
                <a:cs typeface="Arial" panose="020B0604020202020204" pitchFamily="34" charset="0"/>
              </a:rPr>
              <a:t>QUYẾT </a:t>
            </a:r>
            <a:r>
              <a:rPr lang="en-US" sz="3200" b="1" smtClean="0">
                <a:solidFill>
                  <a:srgbClr val="FF0066"/>
                </a:solidFill>
                <a:latin typeface="Arial" panose="020B0604020202020204" pitchFamily="34" charset="0"/>
                <a:cs typeface="Arial" panose="020B0604020202020204" pitchFamily="34" charset="0"/>
              </a:rPr>
              <a:t>SỐ 29-NQ/TW CỦA BCH TW</a:t>
            </a:r>
            <a:br>
              <a:rPr lang="en-US" sz="3200" b="1" smtClean="0">
                <a:solidFill>
                  <a:srgbClr val="FF0066"/>
                </a:solidFill>
                <a:latin typeface="Arial" panose="020B0604020202020204" pitchFamily="34" charset="0"/>
                <a:cs typeface="Arial" panose="020B0604020202020204" pitchFamily="34" charset="0"/>
              </a:rPr>
            </a:br>
            <a:r>
              <a:rPr lang="en-US" sz="3200" b="1" smtClean="0">
                <a:solidFill>
                  <a:srgbClr val="FF0066"/>
                </a:solidFill>
                <a:latin typeface="Arial" panose="020B0604020202020204" pitchFamily="34" charset="0"/>
                <a:cs typeface="Arial" panose="020B0604020202020204" pitchFamily="34" charset="0"/>
              </a:rPr>
              <a:t>VỀ </a:t>
            </a:r>
            <a:r>
              <a:rPr lang="en-US" sz="3200" b="1">
                <a:solidFill>
                  <a:srgbClr val="FF0066"/>
                </a:solidFill>
                <a:latin typeface="Arial" panose="020B0604020202020204" pitchFamily="34" charset="0"/>
                <a:cs typeface="Arial" panose="020B0604020202020204" pitchFamily="34" charset="0"/>
              </a:rPr>
              <a:t>ĐỔI MỚI CĂN BẢN, TOÀN DIỆN </a:t>
            </a:r>
            <a:r>
              <a:rPr lang="en-US" sz="3200" b="1" smtClean="0">
                <a:solidFill>
                  <a:srgbClr val="FF0066"/>
                </a:solidFill>
                <a:latin typeface="Arial" panose="020B0604020202020204" pitchFamily="34" charset="0"/>
                <a:cs typeface="Arial" panose="020B0604020202020204" pitchFamily="34" charset="0"/>
              </a:rPr>
              <a:t/>
            </a:r>
            <a:br>
              <a:rPr lang="en-US" sz="3200" b="1" smtClean="0">
                <a:solidFill>
                  <a:srgbClr val="FF0066"/>
                </a:solidFill>
                <a:latin typeface="Arial" panose="020B0604020202020204" pitchFamily="34" charset="0"/>
                <a:cs typeface="Arial" panose="020B0604020202020204" pitchFamily="34" charset="0"/>
              </a:rPr>
            </a:br>
            <a:r>
              <a:rPr lang="en-US" sz="3200" b="1" smtClean="0">
                <a:solidFill>
                  <a:srgbClr val="FF0066"/>
                </a:solidFill>
                <a:latin typeface="Arial" panose="020B0604020202020204" pitchFamily="34" charset="0"/>
                <a:cs typeface="Arial" panose="020B0604020202020204" pitchFamily="34" charset="0"/>
              </a:rPr>
              <a:t>GIÁO </a:t>
            </a:r>
            <a:r>
              <a:rPr lang="en-US" sz="3200" b="1">
                <a:solidFill>
                  <a:srgbClr val="FF0066"/>
                </a:solidFill>
                <a:latin typeface="Arial" panose="020B0604020202020204" pitchFamily="34" charset="0"/>
                <a:cs typeface="Arial" panose="020B0604020202020204" pitchFamily="34" charset="0"/>
              </a:rPr>
              <a:t>DỤC VÀ ĐÀO </a:t>
            </a:r>
            <a:r>
              <a:rPr lang="en-US" sz="3200" b="1" smtClean="0">
                <a:solidFill>
                  <a:srgbClr val="FF0066"/>
                </a:solidFill>
                <a:latin typeface="Arial" panose="020B0604020202020204" pitchFamily="34" charset="0"/>
                <a:cs typeface="Arial" panose="020B0604020202020204" pitchFamily="34" charset="0"/>
              </a:rPr>
              <a:t>TẠO</a:t>
            </a:r>
            <a:br>
              <a:rPr lang="en-US" sz="3200" b="1" smtClean="0">
                <a:solidFill>
                  <a:srgbClr val="FF0066"/>
                </a:solidFill>
                <a:latin typeface="Arial" panose="020B0604020202020204" pitchFamily="34" charset="0"/>
                <a:cs typeface="Arial" panose="020B0604020202020204" pitchFamily="34" charset="0"/>
              </a:rPr>
            </a:br>
            <a:r>
              <a:rPr lang="en-US" sz="2600" b="1" smtClean="0">
                <a:solidFill>
                  <a:srgbClr val="0000FF"/>
                </a:solidFill>
                <a:latin typeface="Arial" panose="020B0604020202020204" pitchFamily="34" charset="0"/>
                <a:cs typeface="Arial" panose="020B0604020202020204" pitchFamily="34" charset="0"/>
              </a:rPr>
              <a:t>Là văn bản cấp cao nhất, quan trọng nhất, </a:t>
            </a:r>
            <a:br>
              <a:rPr lang="en-US" sz="2600" b="1" smtClean="0">
                <a:solidFill>
                  <a:srgbClr val="0000FF"/>
                </a:solidFill>
                <a:latin typeface="Arial" panose="020B0604020202020204" pitchFamily="34" charset="0"/>
                <a:cs typeface="Arial" panose="020B0604020202020204" pitchFamily="34" charset="0"/>
              </a:rPr>
            </a:br>
            <a:r>
              <a:rPr lang="en-US" sz="2600" b="1" smtClean="0">
                <a:solidFill>
                  <a:srgbClr val="0000FF"/>
                </a:solidFill>
                <a:latin typeface="Arial" panose="020B0604020202020204" pitchFamily="34" charset="0"/>
                <a:cs typeface="Arial" panose="020B0604020202020204" pitchFamily="34" charset="0"/>
              </a:rPr>
              <a:t>“mệnh lệnh” cao nhất mà ngành Giáo dục và Đào tạo phải triển khai thực hiện</a:t>
            </a:r>
            <a:endParaRPr lang="en-US" altLang="en-US" sz="2600" b="1">
              <a:solidFill>
                <a:srgbClr val="0000FF"/>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2813639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QUAN ĐIỂM CHỈ ĐẠO</a:t>
            </a:r>
          </a:p>
        </p:txBody>
      </p:sp>
      <p:sp>
        <p:nvSpPr>
          <p:cNvPr id="8" name="Rectangle 3"/>
          <p:cNvSpPr txBox="1">
            <a:spLocks noChangeArrowheads="1"/>
          </p:cNvSpPr>
          <p:nvPr/>
        </p:nvSpPr>
        <p:spPr bwMode="auto">
          <a:xfrm>
            <a:off x="141288" y="5067300"/>
            <a:ext cx="8861425" cy="160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mj-lt"/>
              <a:buAutoNum type="arabicPeriod"/>
              <a:defRPr/>
            </a:pPr>
            <a:r>
              <a:rPr lang="en-US" sz="2300" b="1" kern="0" smtClean="0">
                <a:solidFill>
                  <a:srgbClr val="FF0066"/>
                </a:solidFill>
                <a:latin typeface="Arial" charset="0"/>
              </a:rPr>
              <a:t>Giáo </a:t>
            </a:r>
            <a:r>
              <a:rPr lang="en-US" sz="2300" b="1" kern="0">
                <a:solidFill>
                  <a:srgbClr val="FF0066"/>
                </a:solidFill>
                <a:latin typeface="Arial" charset="0"/>
              </a:rPr>
              <a:t>dục và đào tạo là quốc sách hàng đầu</a:t>
            </a:r>
            <a:r>
              <a:rPr lang="en-US" sz="2300" b="1" kern="0">
                <a:solidFill>
                  <a:srgbClr val="0000FF"/>
                </a:solidFill>
                <a:latin typeface="Arial" charset="0"/>
              </a:rPr>
              <a:t>, là sự nghiệp của Đảng, Nhà nước và của toàn dân. Đầu tư cho giáo dục là đầu tư phát triển, được </a:t>
            </a:r>
            <a:r>
              <a:rPr lang="en-US" sz="2300" b="1" kern="0">
                <a:solidFill>
                  <a:srgbClr val="FF0066"/>
                </a:solidFill>
                <a:latin typeface="Arial" charset="0"/>
              </a:rPr>
              <a:t>ưu tiên đi trước trong các chương trình, kế hoạch phát triển </a:t>
            </a:r>
            <a:r>
              <a:rPr lang="en-US" sz="2300" b="1" kern="0" smtClean="0">
                <a:solidFill>
                  <a:srgbClr val="FF0066"/>
                </a:solidFill>
                <a:latin typeface="Arial" charset="0"/>
              </a:rPr>
              <a:t>KT-XH.</a:t>
            </a:r>
          </a:p>
        </p:txBody>
      </p:sp>
      <p:pic>
        <p:nvPicPr>
          <p:cNvPr id="5" name="Picture 4"/>
          <p:cNvPicPr>
            <a:picLocks/>
          </p:cNvPicPr>
          <p:nvPr/>
        </p:nvPicPr>
        <p:blipFill>
          <a:blip r:embed="rId2">
            <a:extLst>
              <a:ext uri="{28A0092B-C50C-407E-A947-70E740481C1C}">
                <a14:useLocalDpi xmlns:a14="http://schemas.microsoft.com/office/drawing/2010/main" val="0"/>
              </a:ext>
            </a:extLst>
          </a:blip>
          <a:stretch>
            <a:fillRect/>
          </a:stretch>
        </p:blipFill>
        <p:spPr>
          <a:xfrm>
            <a:off x="426720" y="1280160"/>
            <a:ext cx="3383280" cy="3749040"/>
          </a:xfrm>
          <a:prstGeom prst="rect">
            <a:avLst/>
          </a:prstGeom>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5303520" y="1280160"/>
            <a:ext cx="3383280" cy="3749040"/>
          </a:xfrm>
          <a:prstGeom prst="rect">
            <a:avLst/>
          </a:prstGeom>
        </p:spPr>
      </p:pic>
      <p:sp>
        <p:nvSpPr>
          <p:cNvPr id="9" name="Rectangle 3"/>
          <p:cNvSpPr txBox="1">
            <a:spLocks noChangeArrowheads="1"/>
          </p:cNvSpPr>
          <p:nvPr/>
        </p:nvSpPr>
        <p:spPr bwMode="auto">
          <a:xfrm>
            <a:off x="3897312" y="2819400"/>
            <a:ext cx="1284288" cy="838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5000"/>
              </a:lnSpc>
              <a:spcBef>
                <a:spcPts val="1200"/>
              </a:spcBef>
              <a:spcAft>
                <a:spcPts val="0"/>
              </a:spcAft>
              <a:buClr>
                <a:srgbClr val="FF0000"/>
              </a:buClr>
              <a:buNone/>
              <a:defRPr/>
            </a:pPr>
            <a:r>
              <a:rPr lang="en-US" sz="4800" b="1" kern="0" smtClean="0">
                <a:solidFill>
                  <a:srgbClr val="FF0066"/>
                </a:solidFill>
                <a:latin typeface="Arial" charset="0"/>
              </a:rPr>
              <a:t>VS</a:t>
            </a:r>
          </a:p>
        </p:txBody>
      </p:sp>
    </p:spTree>
    <p:extLst>
      <p:ext uri="{BB962C8B-B14F-4D97-AF65-F5344CB8AC3E}">
        <p14:creationId xmlns:p14="http://schemas.microsoft.com/office/powerpoint/2010/main" val="742971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NGUỒN </a:t>
            </a:r>
            <a:r>
              <a:rPr lang="en-US" sz="2600" b="1" kern="0">
                <a:solidFill>
                  <a:srgbClr val="0000FF"/>
                </a:solidFill>
                <a:latin typeface="Arial" charset="0"/>
              </a:rPr>
              <a:t>GỐC, Ý NGHĨA CỦA NGÀY PHÁP LUẬT</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a:solidFill>
                  <a:srgbClr val="0000FF"/>
                </a:solidFill>
                <a:latin typeface="Arial" charset="0"/>
              </a:rPr>
              <a:t>VỊ TRÍ, VAI TRÒ CỦA HIẾN PHÁP</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a:solidFill>
                  <a:srgbClr val="0000FF"/>
                </a:solidFill>
                <a:latin typeface="Arial" charset="0"/>
              </a:rPr>
              <a:t>GIỚI THIỆU NGHỊ QUYẾT </a:t>
            </a:r>
            <a:r>
              <a:rPr lang="en-US" sz="2600" b="1" kern="0" smtClean="0">
                <a:solidFill>
                  <a:srgbClr val="0000FF"/>
                </a:solidFill>
                <a:latin typeface="Arial" charset="0"/>
              </a:rPr>
              <a:t>29-NQ/TW VỀ ĐỔI MỚI CĂN BẢN, TOÀN DIỆN GIÁO DỤC VÀ ĐÀO TẠO</a:t>
            </a:r>
            <a:endParaRPr lang="en-US" sz="2600" b="1" kern="0">
              <a:solidFill>
                <a:srgbClr val="0000FF"/>
              </a:solidFill>
              <a:latin typeface="Arial" charset="0"/>
            </a:endParaRP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a:solidFill>
                  <a:srgbClr val="0000FF"/>
                </a:solidFill>
                <a:latin typeface="Arial" charset="0"/>
              </a:rPr>
              <a:t>GIỚI THIỆU LUẬT PHÒNG, CHỐNG THIÊN </a:t>
            </a:r>
            <a:r>
              <a:rPr lang="en-US" sz="2600" b="1" kern="0" smtClean="0">
                <a:solidFill>
                  <a:srgbClr val="0000FF"/>
                </a:solidFill>
                <a:latin typeface="Arial" charset="0"/>
              </a:rPr>
              <a:t>TAI</a:t>
            </a:r>
            <a:endParaRPr lang="en-US" sz="2600" b="1" kern="0">
              <a:solidFill>
                <a:srgbClr val="0000FF"/>
              </a:solidFill>
              <a:latin typeface="Arial" charset="0"/>
            </a:endParaRP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a:solidFill>
                  <a:srgbClr val="0000FF"/>
                </a:solidFill>
                <a:latin typeface="Arial" charset="0"/>
              </a:rPr>
              <a:t>GIỚI THIỆU QUYẾT ĐỊNH SỐ 234/QĐ-TTg </a:t>
            </a:r>
            <a:r>
              <a:rPr lang="en-US" sz="2600" b="1" kern="0" smtClean="0">
                <a:solidFill>
                  <a:srgbClr val="0000FF"/>
                </a:solidFill>
                <a:latin typeface="Arial" charset="0"/>
              </a:rPr>
              <a:t>VỀ PHÒNG</a:t>
            </a:r>
            <a:r>
              <a:rPr lang="en-US" sz="2600" b="1" kern="0">
                <a:solidFill>
                  <a:srgbClr val="0000FF"/>
                </a:solidFill>
                <a:latin typeface="Arial" charset="0"/>
              </a:rPr>
              <a:t>, CHỐNG TAI NẠN, THƯƠNG TÍCH</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GIỚI THIỆU VĂN </a:t>
            </a:r>
            <a:r>
              <a:rPr lang="en-US" sz="2600" b="1" kern="0">
                <a:solidFill>
                  <a:srgbClr val="0000FF"/>
                </a:solidFill>
                <a:latin typeface="Arial" charset="0"/>
              </a:rPr>
              <a:t>HÓA PHÁP LÝ</a:t>
            </a: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152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QUAN ĐIỂM CHỈ ĐẠO</a:t>
            </a:r>
          </a:p>
        </p:txBody>
      </p:sp>
      <p:sp>
        <p:nvSpPr>
          <p:cNvPr id="8" name="Rectangle 3"/>
          <p:cNvSpPr txBox="1">
            <a:spLocks noChangeArrowheads="1"/>
          </p:cNvSpPr>
          <p:nvPr/>
        </p:nvSpPr>
        <p:spPr bwMode="auto">
          <a:xfrm>
            <a:off x="2667000" y="1219200"/>
            <a:ext cx="63357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2"/>
              <a:defRPr/>
            </a:pPr>
            <a:r>
              <a:rPr lang="en-US" sz="2200" b="1" kern="0" smtClean="0">
                <a:solidFill>
                  <a:srgbClr val="0000FF"/>
                </a:solidFill>
                <a:latin typeface="Arial" charset="0"/>
              </a:rPr>
              <a:t>Đổi </a:t>
            </a:r>
            <a:r>
              <a:rPr lang="en-US" sz="2200" b="1" kern="0">
                <a:solidFill>
                  <a:srgbClr val="0000FF"/>
                </a:solidFill>
                <a:latin typeface="Arial" charset="0"/>
              </a:rPr>
              <a:t>mới căn bản, toàn diện </a:t>
            </a:r>
            <a:r>
              <a:rPr lang="en-US" sz="2200" b="1" kern="0" smtClean="0">
                <a:solidFill>
                  <a:srgbClr val="0000FF"/>
                </a:solidFill>
                <a:latin typeface="Arial" charset="0"/>
              </a:rPr>
              <a:t>giáo </a:t>
            </a:r>
            <a:r>
              <a:rPr lang="en-US" sz="2200" b="1" kern="0">
                <a:solidFill>
                  <a:srgbClr val="0000FF"/>
                </a:solidFill>
                <a:latin typeface="Arial" charset="0"/>
              </a:rPr>
              <a:t>dục và đào tạo </a:t>
            </a:r>
            <a:r>
              <a:rPr lang="en-US" sz="2200" b="1" kern="0" smtClean="0">
                <a:solidFill>
                  <a:srgbClr val="0000FF"/>
                </a:solidFill>
                <a:latin typeface="Arial" charset="0"/>
              </a:rPr>
              <a:t>là:</a:t>
            </a: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a:solidFill>
                  <a:srgbClr val="00B050"/>
                </a:solidFill>
                <a:latin typeface="Arial" charset="0"/>
              </a:rPr>
              <a:t>Đ</a:t>
            </a:r>
            <a:r>
              <a:rPr lang="en-US" sz="2200" b="1" kern="0" smtClean="0">
                <a:solidFill>
                  <a:srgbClr val="00B050"/>
                </a:solidFill>
                <a:latin typeface="Arial" charset="0"/>
              </a:rPr>
              <a:t>ổi </a:t>
            </a:r>
            <a:r>
              <a:rPr lang="en-US" sz="2200" b="1" kern="0">
                <a:solidFill>
                  <a:srgbClr val="00B050"/>
                </a:solidFill>
                <a:latin typeface="Arial" charset="0"/>
              </a:rPr>
              <a:t>mới những vấn đề lớn, cốt lõi, </a:t>
            </a:r>
            <a:r>
              <a:rPr lang="en-US" sz="2200" b="1" kern="0" smtClean="0">
                <a:solidFill>
                  <a:srgbClr val="00B050"/>
                </a:solidFill>
                <a:latin typeface="Arial" charset="0"/>
              </a:rPr>
              <a:t/>
            </a:r>
            <a:br>
              <a:rPr lang="en-US" sz="2200" b="1" kern="0" smtClean="0">
                <a:solidFill>
                  <a:srgbClr val="00B050"/>
                </a:solidFill>
                <a:latin typeface="Arial" charset="0"/>
              </a:rPr>
            </a:br>
            <a:r>
              <a:rPr lang="en-US" sz="2200" b="1" kern="0" smtClean="0">
                <a:solidFill>
                  <a:srgbClr val="00B050"/>
                </a:solidFill>
                <a:latin typeface="Arial" charset="0"/>
              </a:rPr>
              <a:t>cấp </a:t>
            </a:r>
            <a:r>
              <a:rPr lang="en-US" sz="2200" b="1" kern="0">
                <a:solidFill>
                  <a:srgbClr val="00B050"/>
                </a:solidFill>
                <a:latin typeface="Arial" charset="0"/>
              </a:rPr>
              <a:t>thiết, từ quan điểm, tư tưởng chỉ đạo đến mục tiêu, nội dung, phương pháp, </a:t>
            </a:r>
            <a:r>
              <a:rPr lang="en-US" sz="2200" b="1" kern="0" smtClean="0">
                <a:solidFill>
                  <a:srgbClr val="00B050"/>
                </a:solidFill>
                <a:latin typeface="Arial" charset="0"/>
              </a:rPr>
              <a:t/>
            </a:r>
            <a:br>
              <a:rPr lang="en-US" sz="2200" b="1" kern="0" smtClean="0">
                <a:solidFill>
                  <a:srgbClr val="00B050"/>
                </a:solidFill>
                <a:latin typeface="Arial" charset="0"/>
              </a:rPr>
            </a:br>
            <a:r>
              <a:rPr lang="en-US" sz="2200" b="1" kern="0" smtClean="0">
                <a:solidFill>
                  <a:srgbClr val="00B050"/>
                </a:solidFill>
                <a:latin typeface="Arial" charset="0"/>
              </a:rPr>
              <a:t>cơ </a:t>
            </a:r>
            <a:r>
              <a:rPr lang="en-US" sz="2200" b="1" kern="0">
                <a:solidFill>
                  <a:srgbClr val="00B050"/>
                </a:solidFill>
                <a:latin typeface="Arial" charset="0"/>
              </a:rPr>
              <a:t>chế, chính sách, điều kiện bảo đảm thực </a:t>
            </a:r>
            <a:r>
              <a:rPr lang="en-US" sz="2200" b="1" kern="0" smtClean="0">
                <a:solidFill>
                  <a:srgbClr val="00B050"/>
                </a:solidFill>
                <a:latin typeface="Arial" charset="0"/>
              </a:rPr>
              <a:t>hiện;</a:t>
            </a: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a:solidFill>
                  <a:srgbClr val="FF0066"/>
                </a:solidFill>
                <a:latin typeface="Arial" charset="0"/>
              </a:rPr>
              <a:t>Đ</a:t>
            </a:r>
            <a:r>
              <a:rPr lang="en-US" sz="2200" b="1" kern="0" smtClean="0">
                <a:solidFill>
                  <a:srgbClr val="FF0066"/>
                </a:solidFill>
                <a:latin typeface="Arial" charset="0"/>
              </a:rPr>
              <a:t>ổi </a:t>
            </a:r>
            <a:r>
              <a:rPr lang="en-US" sz="2200" b="1" kern="0">
                <a:solidFill>
                  <a:srgbClr val="FF0066"/>
                </a:solidFill>
                <a:latin typeface="Arial" charset="0"/>
              </a:rPr>
              <a:t>mới từ sự lãnh đạo của Đảng, sự quản lý của Nhà nước đến hoạt động quản trị của các cơ sở </a:t>
            </a:r>
            <a:r>
              <a:rPr lang="en-US" sz="2200" b="1" kern="0" smtClean="0">
                <a:solidFill>
                  <a:srgbClr val="FF0066"/>
                </a:solidFill>
                <a:latin typeface="Arial" charset="0"/>
              </a:rPr>
              <a:t>GDĐT và </a:t>
            </a:r>
            <a:r>
              <a:rPr lang="en-US" sz="2200" b="1" kern="0">
                <a:solidFill>
                  <a:srgbClr val="FF0066"/>
                </a:solidFill>
                <a:latin typeface="Arial" charset="0"/>
              </a:rPr>
              <a:t>việc tham gia của gia đình, cộng đồng, xã hội và bản thân người </a:t>
            </a:r>
            <a:r>
              <a:rPr lang="en-US" sz="2200" b="1" kern="0" smtClean="0">
                <a:solidFill>
                  <a:srgbClr val="FF0066"/>
                </a:solidFill>
                <a:latin typeface="Arial" charset="0"/>
              </a:rPr>
              <a:t>học;</a:t>
            </a: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200" b="1" kern="0">
                <a:solidFill>
                  <a:srgbClr val="C00000"/>
                </a:solidFill>
                <a:latin typeface="Arial" charset="0"/>
              </a:rPr>
              <a:t>Đ</a:t>
            </a:r>
            <a:r>
              <a:rPr lang="en-US" sz="2200" b="1" kern="0" smtClean="0">
                <a:solidFill>
                  <a:srgbClr val="C00000"/>
                </a:solidFill>
                <a:latin typeface="Arial" charset="0"/>
              </a:rPr>
              <a:t>ổi </a:t>
            </a:r>
            <a:r>
              <a:rPr lang="en-US" sz="2200" b="1" kern="0">
                <a:solidFill>
                  <a:srgbClr val="C00000"/>
                </a:solidFill>
                <a:latin typeface="Arial" charset="0"/>
              </a:rPr>
              <a:t>mới ở tất cả các bậc </a:t>
            </a:r>
            <a:r>
              <a:rPr lang="en-US" sz="2200" b="1" kern="0" smtClean="0">
                <a:solidFill>
                  <a:srgbClr val="C00000"/>
                </a:solidFill>
                <a:latin typeface="Arial" charset="0"/>
              </a:rPr>
              <a:t>học, ngành học.</a:t>
            </a:r>
            <a:endParaRPr lang="en-US" sz="2200" b="1" kern="0">
              <a:solidFill>
                <a:srgbClr val="C00000"/>
              </a:solidFill>
              <a:latin typeface="Arial"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381000" y="3145808"/>
            <a:ext cx="2286000" cy="1737360"/>
          </a:xfrm>
          <a:prstGeom prst="rect">
            <a:avLst/>
          </a:prstGeom>
          <a:ln>
            <a:solidFill>
              <a:srgbClr val="FF0000"/>
            </a:solidFill>
          </a:ln>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381000" y="5001904"/>
            <a:ext cx="2286000" cy="1737360"/>
          </a:xfrm>
          <a:prstGeom prst="rect">
            <a:avLst/>
          </a:prstGeom>
          <a:ln>
            <a:solidFill>
              <a:srgbClr val="FF0000"/>
            </a:solidFill>
          </a:ln>
        </p:spPr>
      </p:pic>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381000" y="1273792"/>
            <a:ext cx="2286000" cy="1737360"/>
          </a:xfrm>
          <a:prstGeom prst="rect">
            <a:avLst/>
          </a:prstGeom>
          <a:noFill/>
          <a:ln>
            <a:solidFill>
              <a:srgbClr val="FF0000"/>
            </a:solidFill>
          </a:ln>
        </p:spPr>
      </p:pic>
    </p:spTree>
    <p:extLst>
      <p:ext uri="{BB962C8B-B14F-4D97-AF65-F5344CB8AC3E}">
        <p14:creationId xmlns:p14="http://schemas.microsoft.com/office/powerpoint/2010/main" val="1121296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QUAN ĐIỂM CHỈ ĐẠO</a:t>
            </a:r>
          </a:p>
        </p:txBody>
      </p:sp>
      <p:sp>
        <p:nvSpPr>
          <p:cNvPr id="8" name="Rectangle 3"/>
          <p:cNvSpPr txBox="1">
            <a:spLocks noChangeArrowheads="1"/>
          </p:cNvSpPr>
          <p:nvPr/>
        </p:nvSpPr>
        <p:spPr bwMode="auto">
          <a:xfrm>
            <a:off x="152400" y="3581400"/>
            <a:ext cx="8851392" cy="3200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600"/>
              </a:spcBef>
              <a:spcAft>
                <a:spcPts val="0"/>
              </a:spcAft>
              <a:buClr>
                <a:srgbClr val="FF0000"/>
              </a:buClr>
              <a:buFont typeface="+mj-lt"/>
              <a:buAutoNum type="arabicPeriod" startAt="2"/>
              <a:defRPr/>
            </a:pPr>
            <a:r>
              <a:rPr lang="en-US" sz="2300" b="1" kern="0" smtClean="0">
                <a:solidFill>
                  <a:srgbClr val="0000FF"/>
                </a:solidFill>
                <a:latin typeface="Arial" charset="0"/>
              </a:rPr>
              <a:t>Trong </a:t>
            </a:r>
            <a:r>
              <a:rPr lang="en-US" sz="2300" b="1" kern="0">
                <a:solidFill>
                  <a:srgbClr val="0000FF"/>
                </a:solidFill>
                <a:latin typeface="Arial" charset="0"/>
              </a:rPr>
              <a:t>quá trình đổi mới, cần kế thừa, phát huy những thành tựu, phát triển những nhân tố mới, tiếp thu có chọn lọc những kinh nghiệm của thế giới; kiên quyết chấn chỉnh những nhận thức, việc làm lệch lạc. </a:t>
            </a:r>
            <a:r>
              <a:rPr lang="en-US" sz="2300" b="1" kern="0">
                <a:solidFill>
                  <a:srgbClr val="FF0066"/>
                </a:solidFill>
                <a:latin typeface="Arial" charset="0"/>
              </a:rPr>
              <a:t>Đổi mới phải bảo đảm tính hệ thống, tầm nhìn dài hạn, phù hợp với từng loại đối tượng và cấp học; các giải pháp </a:t>
            </a:r>
            <a:r>
              <a:rPr lang="en-US" sz="2300" b="1" kern="0" smtClean="0">
                <a:solidFill>
                  <a:srgbClr val="FF0066"/>
                </a:solidFill>
                <a:latin typeface="Arial" charset="0"/>
              </a:rPr>
              <a:t>phải </a:t>
            </a:r>
            <a:br>
              <a:rPr lang="en-US" sz="2300" b="1" kern="0" smtClean="0">
                <a:solidFill>
                  <a:srgbClr val="FF0066"/>
                </a:solidFill>
                <a:latin typeface="Arial" charset="0"/>
              </a:rPr>
            </a:br>
            <a:r>
              <a:rPr lang="en-US" sz="2300" b="1" kern="0" smtClean="0">
                <a:solidFill>
                  <a:srgbClr val="FF0066"/>
                </a:solidFill>
                <a:latin typeface="Arial" charset="0"/>
              </a:rPr>
              <a:t>đồng </a:t>
            </a:r>
            <a:r>
              <a:rPr lang="en-US" sz="2300" b="1" kern="0">
                <a:solidFill>
                  <a:srgbClr val="FF0066"/>
                </a:solidFill>
                <a:latin typeface="Arial" charset="0"/>
              </a:rPr>
              <a:t>bộ, khả thi, có trọng tâm, trọng điểm, lộ trình, </a:t>
            </a:r>
            <a:r>
              <a:rPr lang="en-US" sz="2300" b="1" kern="0" smtClean="0">
                <a:solidFill>
                  <a:srgbClr val="FF0066"/>
                </a:solidFill>
                <a:latin typeface="Arial" charset="0"/>
              </a:rPr>
              <a:t/>
            </a:r>
            <a:br>
              <a:rPr lang="en-US" sz="2300" b="1" kern="0" smtClean="0">
                <a:solidFill>
                  <a:srgbClr val="FF0066"/>
                </a:solidFill>
                <a:latin typeface="Arial" charset="0"/>
              </a:rPr>
            </a:br>
            <a:r>
              <a:rPr lang="en-US" sz="2300" b="1" kern="0" smtClean="0">
                <a:solidFill>
                  <a:srgbClr val="FF0066"/>
                </a:solidFill>
                <a:latin typeface="Arial" charset="0"/>
              </a:rPr>
              <a:t>bước </a:t>
            </a:r>
            <a:r>
              <a:rPr lang="en-US" sz="2300" b="1" kern="0">
                <a:solidFill>
                  <a:srgbClr val="FF0066"/>
                </a:solidFill>
                <a:latin typeface="Arial" charset="0"/>
              </a:rPr>
              <a:t>đi phù </a:t>
            </a:r>
            <a:r>
              <a:rPr lang="en-US" sz="2300" b="1" kern="0" smtClean="0">
                <a:solidFill>
                  <a:srgbClr val="FF0066"/>
                </a:solidFill>
                <a:latin typeface="Arial" charset="0"/>
              </a:rPr>
              <a:t>hợp.</a:t>
            </a:r>
            <a:endParaRPr lang="en-US" sz="2300" b="1" kern="0">
              <a:solidFill>
                <a:srgbClr val="0000FF"/>
              </a:solidFill>
              <a:latin typeface="Arial"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6566848" y="1371600"/>
            <a:ext cx="2468880" cy="2011680"/>
          </a:xfrm>
          <a:prstGeom prst="rect">
            <a:avLst/>
          </a:prstGeom>
          <a:ln>
            <a:solidFill>
              <a:srgbClr val="FF0000"/>
            </a:solidFill>
          </a:ln>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2348552" y="1371600"/>
            <a:ext cx="1920240" cy="2011680"/>
          </a:xfrm>
          <a:prstGeom prst="rect">
            <a:avLst/>
          </a:prstGeom>
          <a:ln>
            <a:solidFill>
              <a:srgbClr val="FF0000"/>
            </a:solidFill>
          </a:ln>
        </p:spPr>
      </p:pic>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76200" y="1371600"/>
            <a:ext cx="2194560" cy="2011680"/>
          </a:xfrm>
          <a:prstGeom prst="rect">
            <a:avLst/>
          </a:prstGeom>
          <a:ln>
            <a:solidFill>
              <a:srgbClr val="FF0000"/>
            </a:solidFill>
          </a:ln>
        </p:spPr>
      </p:pic>
      <p:pic>
        <p:nvPicPr>
          <p:cNvPr id="9" name="Picture 8"/>
          <p:cNvPicPr>
            <a:picLocks/>
          </p:cNvPicPr>
          <p:nvPr/>
        </p:nvPicPr>
        <p:blipFill>
          <a:blip r:embed="rId5">
            <a:extLst>
              <a:ext uri="{28A0092B-C50C-407E-A947-70E740481C1C}">
                <a14:useLocalDpi xmlns:a14="http://schemas.microsoft.com/office/drawing/2010/main" val="0"/>
              </a:ext>
            </a:extLst>
          </a:blip>
          <a:stretch>
            <a:fillRect/>
          </a:stretch>
        </p:blipFill>
        <p:spPr>
          <a:xfrm>
            <a:off x="4373880" y="1371600"/>
            <a:ext cx="2103120" cy="2011680"/>
          </a:xfrm>
          <a:prstGeom prst="rect">
            <a:avLst/>
          </a:prstGeom>
          <a:ln>
            <a:solidFill>
              <a:srgbClr val="FF0000"/>
            </a:solidFill>
          </a:ln>
        </p:spPr>
      </p:pic>
    </p:spTree>
    <p:extLst>
      <p:ext uri="{BB962C8B-B14F-4D97-AF65-F5344CB8AC3E}">
        <p14:creationId xmlns:p14="http://schemas.microsoft.com/office/powerpoint/2010/main" val="10090962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QUAN ĐIỂM CHỈ ĐẠO</a:t>
            </a:r>
          </a:p>
        </p:txBody>
      </p:sp>
      <p:sp>
        <p:nvSpPr>
          <p:cNvPr id="8" name="Rectangle 3"/>
          <p:cNvSpPr txBox="1">
            <a:spLocks noChangeArrowheads="1"/>
          </p:cNvSpPr>
          <p:nvPr/>
        </p:nvSpPr>
        <p:spPr bwMode="auto">
          <a:xfrm>
            <a:off x="5525069" y="1219200"/>
            <a:ext cx="3517806" cy="5486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2388" indent="1588" algn="just" eaLnBrk="1" hangingPunct="1">
              <a:lnSpc>
                <a:spcPct val="108000"/>
              </a:lnSpc>
              <a:spcBef>
                <a:spcPts val="600"/>
              </a:spcBef>
              <a:spcAft>
                <a:spcPts val="0"/>
              </a:spcAft>
              <a:buClr>
                <a:srgbClr val="FF0000"/>
              </a:buClr>
              <a:buFont typeface="+mj-lt"/>
              <a:buAutoNum type="arabicPeriod" startAt="3"/>
              <a:defRPr/>
            </a:pPr>
            <a:r>
              <a:rPr lang="en-US" sz="2200" b="1" kern="0" smtClean="0">
                <a:solidFill>
                  <a:srgbClr val="0000FF"/>
                </a:solidFill>
                <a:latin typeface="Arial" charset="0"/>
              </a:rPr>
              <a:t>   Phát </a:t>
            </a:r>
            <a:r>
              <a:rPr lang="en-US" sz="2200" b="1" kern="0">
                <a:solidFill>
                  <a:srgbClr val="0000FF"/>
                </a:solidFill>
                <a:latin typeface="Arial" charset="0"/>
              </a:rPr>
              <a:t>triển giáo dục và đào tạo là nâng cao dân trí, đào tạo nhân lực, bồi dưỡng nhân tài. </a:t>
            </a:r>
            <a:r>
              <a:rPr lang="en-US" sz="2200" b="1" kern="0">
                <a:solidFill>
                  <a:srgbClr val="FF0066"/>
                </a:solidFill>
                <a:latin typeface="Arial" charset="0"/>
              </a:rPr>
              <a:t>Chuyển mạnh quá trình giáo dục từ chủ yếu trang bị kiến thức sang phát triển toàn diện năng lực và phẩm chất người học</a:t>
            </a:r>
            <a:r>
              <a:rPr lang="en-US" sz="2200" b="1" kern="0">
                <a:solidFill>
                  <a:srgbClr val="0000FF"/>
                </a:solidFill>
                <a:latin typeface="Arial" charset="0"/>
              </a:rPr>
              <a:t>. Học đi đôi với hành; lý luận gắn với thực tiễn; giáo dục nhà trường kết hợp với giáo dục gia đình và giáo dục xã </a:t>
            </a:r>
            <a:r>
              <a:rPr lang="en-US" sz="2200" b="1" kern="0" smtClean="0">
                <a:solidFill>
                  <a:srgbClr val="0000FF"/>
                </a:solidFill>
                <a:latin typeface="Arial" charset="0"/>
              </a:rPr>
              <a:t>hội.</a:t>
            </a:r>
            <a:endParaRPr lang="en-US" sz="2200" b="1" kern="0">
              <a:solidFill>
                <a:srgbClr val="0000FF"/>
              </a:solidFill>
              <a:latin typeface="Arial"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895600" y="4343400"/>
            <a:ext cx="2651760" cy="2377440"/>
          </a:xfrm>
          <a:prstGeom prst="rect">
            <a:avLst/>
          </a:prstGeom>
          <a:ln>
            <a:solidFill>
              <a:srgbClr val="FF0000"/>
            </a:solidFill>
          </a:ln>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117198" y="1295400"/>
            <a:ext cx="2651760" cy="2286000"/>
          </a:xfrm>
          <a:prstGeom prst="rect">
            <a:avLst/>
          </a:prstGeom>
          <a:ln>
            <a:solidFill>
              <a:srgbClr val="FF0000"/>
            </a:solidFill>
          </a:ln>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2895600" y="1295400"/>
            <a:ext cx="2651760" cy="2286000"/>
          </a:xfrm>
          <a:prstGeom prst="rect">
            <a:avLst/>
          </a:prstGeom>
          <a:ln>
            <a:solidFill>
              <a:srgbClr val="FF0000"/>
            </a:solidFill>
          </a:ln>
        </p:spPr>
      </p:pic>
      <p:cxnSp>
        <p:nvCxnSpPr>
          <p:cNvPr id="9" name="Straight Arrow Connector 8"/>
          <p:cNvCxnSpPr/>
          <p:nvPr/>
        </p:nvCxnSpPr>
        <p:spPr bwMode="auto">
          <a:xfrm>
            <a:off x="4220343" y="3671248"/>
            <a:ext cx="0" cy="609600"/>
          </a:xfrm>
          <a:prstGeom prst="straightConnector1">
            <a:avLst/>
          </a:prstGeom>
          <a:noFill/>
          <a:ln w="63500" cap="flat" cmpd="sng" algn="ctr">
            <a:solidFill>
              <a:srgbClr val="FF0000"/>
            </a:solidFill>
            <a:prstDash val="solid"/>
            <a:round/>
            <a:headEnd type="none" w="med" len="med"/>
            <a:tailEnd type="triangle"/>
          </a:ln>
          <a:effectLst/>
        </p:spPr>
      </p:cxnSp>
      <p:cxnSp>
        <p:nvCxnSpPr>
          <p:cNvPr id="10" name="Straight Arrow Connector 9"/>
          <p:cNvCxnSpPr/>
          <p:nvPr/>
        </p:nvCxnSpPr>
        <p:spPr bwMode="auto">
          <a:xfrm>
            <a:off x="1452577" y="3657600"/>
            <a:ext cx="0" cy="609600"/>
          </a:xfrm>
          <a:prstGeom prst="straightConnector1">
            <a:avLst/>
          </a:prstGeom>
          <a:noFill/>
          <a:ln w="63500" cap="flat" cmpd="sng" algn="ctr">
            <a:solidFill>
              <a:srgbClr val="FF0000"/>
            </a:solidFill>
            <a:prstDash val="solid"/>
            <a:round/>
            <a:headEnd type="none" w="med" len="med"/>
            <a:tailEnd type="triangle"/>
          </a:ln>
          <a:effectLst/>
        </p:spPr>
      </p:cxnSp>
      <p:pic>
        <p:nvPicPr>
          <p:cNvPr id="7" name="Picture 6"/>
          <p:cNvPicPr>
            <a:picLocks/>
          </p:cNvPicPr>
          <p:nvPr/>
        </p:nvPicPr>
        <p:blipFill>
          <a:blip r:embed="rId5">
            <a:extLst>
              <a:ext uri="{28A0092B-C50C-407E-A947-70E740481C1C}">
                <a14:useLocalDpi xmlns:a14="http://schemas.microsoft.com/office/drawing/2010/main" val="0"/>
              </a:ext>
            </a:extLst>
          </a:blip>
          <a:stretch>
            <a:fillRect/>
          </a:stretch>
        </p:blipFill>
        <p:spPr>
          <a:xfrm>
            <a:off x="114837" y="4339107"/>
            <a:ext cx="2651760" cy="2377440"/>
          </a:xfrm>
          <a:prstGeom prst="rect">
            <a:avLst/>
          </a:prstGeom>
          <a:ln>
            <a:solidFill>
              <a:srgbClr val="FF0000"/>
            </a:solidFill>
          </a:ln>
        </p:spPr>
      </p:pic>
    </p:spTree>
    <p:extLst>
      <p:ext uri="{BB962C8B-B14F-4D97-AF65-F5344CB8AC3E}">
        <p14:creationId xmlns:p14="http://schemas.microsoft.com/office/powerpoint/2010/main" val="1702053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QUAN ĐIỂM CHỈ ĐẠO</a:t>
            </a:r>
          </a:p>
        </p:txBody>
      </p:sp>
      <p:sp>
        <p:nvSpPr>
          <p:cNvPr id="8" name="Rectangle 3"/>
          <p:cNvSpPr txBox="1">
            <a:spLocks noChangeArrowheads="1"/>
          </p:cNvSpPr>
          <p:nvPr/>
        </p:nvSpPr>
        <p:spPr bwMode="auto">
          <a:xfrm>
            <a:off x="141289" y="1219200"/>
            <a:ext cx="4430711" cy="5486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5563" indent="-4763" algn="just" eaLnBrk="1" hangingPunct="1">
              <a:lnSpc>
                <a:spcPct val="110000"/>
              </a:lnSpc>
              <a:spcBef>
                <a:spcPts val="1800"/>
              </a:spcBef>
              <a:spcAft>
                <a:spcPts val="0"/>
              </a:spcAft>
              <a:buClr>
                <a:srgbClr val="FF0000"/>
              </a:buClr>
              <a:buFont typeface="+mj-lt"/>
              <a:buAutoNum type="arabicPeriod" startAt="4"/>
              <a:defRPr/>
            </a:pPr>
            <a:r>
              <a:rPr lang="en-US" sz="2400" b="1" kern="0" smtClean="0">
                <a:solidFill>
                  <a:srgbClr val="0000FF"/>
                </a:solidFill>
                <a:latin typeface="Arial" charset="0"/>
              </a:rPr>
              <a:t>   Phát </a:t>
            </a:r>
            <a:r>
              <a:rPr lang="en-US" sz="2400" b="1" kern="0">
                <a:solidFill>
                  <a:srgbClr val="0000FF"/>
                </a:solidFill>
                <a:latin typeface="Arial" charset="0"/>
              </a:rPr>
              <a:t>triển giáo dục và đào tạo phải gắn với nhu cầu phát triển </a:t>
            </a:r>
            <a:r>
              <a:rPr lang="en-US" sz="2400" b="1" kern="0" smtClean="0">
                <a:solidFill>
                  <a:srgbClr val="0000FF"/>
                </a:solidFill>
                <a:latin typeface="Arial" charset="0"/>
              </a:rPr>
              <a:t>KT-XH và </a:t>
            </a:r>
            <a:r>
              <a:rPr lang="en-US" sz="2400" b="1" kern="0">
                <a:solidFill>
                  <a:srgbClr val="0000FF"/>
                </a:solidFill>
                <a:latin typeface="Arial" charset="0"/>
              </a:rPr>
              <a:t>bảo vệ Tổ quốc; với tiến bộ khoa học và công nghệ; phù hợp quy luật khách quan</a:t>
            </a:r>
            <a:r>
              <a:rPr lang="en-US" sz="2400" b="1" kern="0" smtClean="0">
                <a:solidFill>
                  <a:srgbClr val="0000FF"/>
                </a:solidFill>
                <a:latin typeface="Arial" charset="0"/>
              </a:rPr>
              <a:t>.</a:t>
            </a:r>
          </a:p>
          <a:p>
            <a:pPr marL="50800" indent="0" algn="just" eaLnBrk="1" hangingPunct="1">
              <a:lnSpc>
                <a:spcPct val="110000"/>
              </a:lnSpc>
              <a:spcBef>
                <a:spcPts val="600"/>
              </a:spcBef>
              <a:spcAft>
                <a:spcPts val="0"/>
              </a:spcAft>
              <a:buClr>
                <a:srgbClr val="FF0000"/>
              </a:buClr>
              <a:buNone/>
              <a:defRPr/>
            </a:pPr>
            <a:r>
              <a:rPr lang="en-US" sz="2400" b="1" kern="0" smtClean="0">
                <a:solidFill>
                  <a:srgbClr val="FF0066"/>
                </a:solidFill>
                <a:latin typeface="Arial" charset="0"/>
              </a:rPr>
              <a:t>Chuyển </a:t>
            </a:r>
            <a:r>
              <a:rPr lang="en-US" sz="2400" b="1" kern="0">
                <a:solidFill>
                  <a:srgbClr val="FF0066"/>
                </a:solidFill>
                <a:latin typeface="Arial" charset="0"/>
              </a:rPr>
              <a:t>phát triển giáo dục và đào tạo từ chủ yếu theo số lượng sang chú trọng chất lượng và hiệu quả, đồng thời đáp ứng yêu cầu số </a:t>
            </a:r>
            <a:r>
              <a:rPr lang="en-US" sz="2400" b="1" kern="0" smtClean="0">
                <a:solidFill>
                  <a:srgbClr val="FF0066"/>
                </a:solidFill>
                <a:latin typeface="Arial" charset="0"/>
              </a:rPr>
              <a:t>lượng.</a:t>
            </a: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4724400" y="1300122"/>
            <a:ext cx="4114800" cy="2560320"/>
          </a:xfrm>
          <a:prstGeom prst="rect">
            <a:avLst/>
          </a:prstGeom>
        </p:spPr>
      </p:pic>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724400" y="3992880"/>
            <a:ext cx="4114800" cy="2560320"/>
          </a:xfrm>
          <a:prstGeom prst="rect">
            <a:avLst/>
          </a:prstGeom>
        </p:spPr>
      </p:pic>
    </p:spTree>
    <p:extLst>
      <p:ext uri="{BB962C8B-B14F-4D97-AF65-F5344CB8AC3E}">
        <p14:creationId xmlns:p14="http://schemas.microsoft.com/office/powerpoint/2010/main" val="2216231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QUAN ĐIỂM CHỈ ĐẠO</a:t>
            </a:r>
          </a:p>
        </p:txBody>
      </p:sp>
      <p:sp>
        <p:nvSpPr>
          <p:cNvPr id="8" name="Rectangle 3"/>
          <p:cNvSpPr txBox="1">
            <a:spLocks noChangeArrowheads="1"/>
          </p:cNvSpPr>
          <p:nvPr/>
        </p:nvSpPr>
        <p:spPr bwMode="auto">
          <a:xfrm>
            <a:off x="4889918" y="3657600"/>
            <a:ext cx="4112795" cy="2819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763" indent="-4763" algn="just" eaLnBrk="1" hangingPunct="1">
              <a:lnSpc>
                <a:spcPct val="110000"/>
              </a:lnSpc>
              <a:spcBef>
                <a:spcPts val="1800"/>
              </a:spcBef>
              <a:spcAft>
                <a:spcPts val="0"/>
              </a:spcAft>
              <a:buClr>
                <a:srgbClr val="FF0000"/>
              </a:buClr>
              <a:buFont typeface="+mj-lt"/>
              <a:buAutoNum type="arabicPeriod" startAt="5"/>
              <a:defRPr/>
            </a:pPr>
            <a:r>
              <a:rPr lang="en-US" sz="2300" b="1" kern="0" smtClean="0">
                <a:solidFill>
                  <a:srgbClr val="0000FF"/>
                </a:solidFill>
                <a:latin typeface="Arial" charset="0"/>
              </a:rPr>
              <a:t>   Đổi mới hệ thống giáo dục theo hướng </a:t>
            </a:r>
            <a:r>
              <a:rPr lang="en-US" sz="2300" b="1" kern="0" smtClean="0">
                <a:solidFill>
                  <a:srgbClr val="FF0066"/>
                </a:solidFill>
                <a:latin typeface="Arial" charset="0"/>
              </a:rPr>
              <a:t>mở, linh hoạt, liên thông</a:t>
            </a:r>
            <a:r>
              <a:rPr lang="en-US" sz="2300" b="1" kern="0" smtClean="0">
                <a:solidFill>
                  <a:srgbClr val="0000FF"/>
                </a:solidFill>
                <a:latin typeface="Arial" charset="0"/>
              </a:rPr>
              <a:t> giữa các bậc học, trình độ và giữa các phương thức giáo dục, đào tạo. </a:t>
            </a:r>
            <a:r>
              <a:rPr lang="en-US" sz="2300" b="1" kern="0" smtClean="0">
                <a:solidFill>
                  <a:srgbClr val="FF0066"/>
                </a:solidFill>
                <a:latin typeface="Arial" charset="0"/>
              </a:rPr>
              <a:t>Chuẩn hóa, hiện đại hóa</a:t>
            </a:r>
            <a:r>
              <a:rPr lang="en-US" sz="2300" b="1" kern="0" smtClean="0">
                <a:solidFill>
                  <a:srgbClr val="0000FF"/>
                </a:solidFill>
                <a:latin typeface="Arial" charset="0"/>
              </a:rPr>
              <a:t> giáo dục và đào tạo.</a:t>
            </a:r>
            <a:endParaRPr lang="en-US" sz="2300" b="1" kern="0" smtClean="0">
              <a:solidFill>
                <a:srgbClr val="FF0066"/>
              </a:solidFill>
              <a:latin typeface="Arial"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172200" y="1295400"/>
            <a:ext cx="2834640" cy="2103120"/>
          </a:xfrm>
          <a:prstGeom prst="rect">
            <a:avLst/>
          </a:prstGeom>
          <a:ln>
            <a:solidFill>
              <a:srgbClr val="FF0000"/>
            </a:solidFill>
          </a:ln>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3161763" y="1295400"/>
            <a:ext cx="2834640" cy="2103120"/>
          </a:xfrm>
          <a:prstGeom prst="rect">
            <a:avLst/>
          </a:prstGeom>
          <a:ln>
            <a:solidFill>
              <a:srgbClr val="FF0000"/>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84" y="3657600"/>
            <a:ext cx="4714240" cy="2804160"/>
          </a:xfrm>
          <a:prstGeom prst="rect">
            <a:avLst/>
          </a:prstGeom>
          <a:ln>
            <a:solidFill>
              <a:srgbClr val="FF0000"/>
            </a:solidFill>
          </a:ln>
        </p:spPr>
      </p:pic>
      <p:pic>
        <p:nvPicPr>
          <p:cNvPr id="7" name="Picture 6"/>
          <p:cNvPicPr>
            <a:picLocks/>
          </p:cNvPicPr>
          <p:nvPr/>
        </p:nvPicPr>
        <p:blipFill>
          <a:blip r:embed="rId5">
            <a:extLst>
              <a:ext uri="{28A0092B-C50C-407E-A947-70E740481C1C}">
                <a14:useLocalDpi xmlns:a14="http://schemas.microsoft.com/office/drawing/2010/main" val="0"/>
              </a:ext>
            </a:extLst>
          </a:blip>
          <a:stretch>
            <a:fillRect/>
          </a:stretch>
        </p:blipFill>
        <p:spPr>
          <a:xfrm>
            <a:off x="152400" y="1279848"/>
            <a:ext cx="2834640" cy="2103120"/>
          </a:xfrm>
          <a:prstGeom prst="rect">
            <a:avLst/>
          </a:prstGeom>
          <a:ln>
            <a:solidFill>
              <a:srgbClr val="FF0000"/>
            </a:solidFill>
          </a:ln>
        </p:spPr>
      </p:pic>
    </p:spTree>
    <p:extLst>
      <p:ext uri="{BB962C8B-B14F-4D97-AF65-F5344CB8AC3E}">
        <p14:creationId xmlns:p14="http://schemas.microsoft.com/office/powerpoint/2010/main" val="3831576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QUAN ĐIỂM CHỈ ĐẠO</a:t>
            </a:r>
          </a:p>
        </p:txBody>
      </p:sp>
      <p:sp>
        <p:nvSpPr>
          <p:cNvPr id="8" name="Rectangle 3"/>
          <p:cNvSpPr txBox="1">
            <a:spLocks noChangeArrowheads="1"/>
          </p:cNvSpPr>
          <p:nvPr/>
        </p:nvSpPr>
        <p:spPr bwMode="auto">
          <a:xfrm>
            <a:off x="5257800" y="1219200"/>
            <a:ext cx="37449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763" indent="-4763" algn="just" eaLnBrk="1" hangingPunct="1">
              <a:lnSpc>
                <a:spcPct val="103000"/>
              </a:lnSpc>
              <a:spcBef>
                <a:spcPts val="600"/>
              </a:spcBef>
              <a:spcAft>
                <a:spcPts val="0"/>
              </a:spcAft>
              <a:buClr>
                <a:srgbClr val="FF0000"/>
              </a:buClr>
              <a:buFont typeface="+mj-lt"/>
              <a:buAutoNum type="arabicPeriod" startAt="6"/>
              <a:defRPr/>
            </a:pPr>
            <a:r>
              <a:rPr lang="en-US" sz="2100" b="1" kern="0" smtClean="0">
                <a:solidFill>
                  <a:srgbClr val="0000FF"/>
                </a:solidFill>
                <a:latin typeface="Arial" charset="0"/>
              </a:rPr>
              <a:t>   Chủ </a:t>
            </a:r>
            <a:r>
              <a:rPr lang="en-US" sz="2100" b="1" kern="0">
                <a:solidFill>
                  <a:srgbClr val="0000FF"/>
                </a:solidFill>
                <a:latin typeface="Arial" charset="0"/>
              </a:rPr>
              <a:t>động phát huy mặt tích cực, hạn chế mặt tiêu cực của cơ chế thị trường, bảo đảm định hướng </a:t>
            </a:r>
            <a:r>
              <a:rPr lang="en-US" sz="2100" b="1" kern="0" smtClean="0">
                <a:solidFill>
                  <a:srgbClr val="0000FF"/>
                </a:solidFill>
                <a:latin typeface="Arial" charset="0"/>
              </a:rPr>
              <a:t>XHCN trong </a:t>
            </a:r>
            <a:r>
              <a:rPr lang="en-US" sz="2100" b="1" kern="0">
                <a:solidFill>
                  <a:srgbClr val="0000FF"/>
                </a:solidFill>
                <a:latin typeface="Arial" charset="0"/>
              </a:rPr>
              <a:t>phát triển </a:t>
            </a:r>
            <a:r>
              <a:rPr lang="en-US" sz="2100" b="1" kern="0" smtClean="0">
                <a:solidFill>
                  <a:srgbClr val="0000FF"/>
                </a:solidFill>
                <a:latin typeface="Arial" charset="0"/>
              </a:rPr>
              <a:t>GDĐT. </a:t>
            </a:r>
            <a:r>
              <a:rPr lang="en-US" sz="2100" b="1" kern="0">
                <a:solidFill>
                  <a:srgbClr val="FF0066"/>
                </a:solidFill>
                <a:latin typeface="Arial" charset="0"/>
              </a:rPr>
              <a:t>Phát triển hài hòa, hỗ trợ giữa giáo dục công lập và ngoài công lập</a:t>
            </a:r>
            <a:r>
              <a:rPr lang="en-US" sz="2100" b="1" kern="0">
                <a:solidFill>
                  <a:srgbClr val="0000FF"/>
                </a:solidFill>
                <a:latin typeface="Arial" charset="0"/>
              </a:rPr>
              <a:t>, giữa các vùng, miền. </a:t>
            </a:r>
            <a:r>
              <a:rPr lang="en-US" sz="2100" b="1" kern="0">
                <a:solidFill>
                  <a:srgbClr val="FF0066"/>
                </a:solidFill>
                <a:latin typeface="Arial" charset="0"/>
              </a:rPr>
              <a:t>Ưu tiên đầu tư phát triển </a:t>
            </a:r>
            <a:r>
              <a:rPr lang="en-US" sz="2100" b="1" kern="0" smtClean="0">
                <a:solidFill>
                  <a:srgbClr val="FF0066"/>
                </a:solidFill>
                <a:latin typeface="Arial" charset="0"/>
              </a:rPr>
              <a:t>GDĐT </a:t>
            </a:r>
            <a:r>
              <a:rPr lang="en-US" sz="2100" b="1" kern="0">
                <a:solidFill>
                  <a:srgbClr val="FF0066"/>
                </a:solidFill>
                <a:latin typeface="Arial" charset="0"/>
              </a:rPr>
              <a:t>đối với các vùng đặc biệt khó khăn</a:t>
            </a:r>
            <a:r>
              <a:rPr lang="en-US" sz="2100" b="1" kern="0">
                <a:solidFill>
                  <a:srgbClr val="0000FF"/>
                </a:solidFill>
                <a:latin typeface="Arial" charset="0"/>
              </a:rPr>
              <a:t>, vùng dân tộc thiểu số, biên giới, hải đảo, vùng sâu, vùng xa và các đối tượng chính sách. Thực hiện dân chủ hóa, </a:t>
            </a:r>
            <a:r>
              <a:rPr lang="en-US" sz="2100" b="1" kern="0" smtClean="0">
                <a:solidFill>
                  <a:srgbClr val="FF0066"/>
                </a:solidFill>
                <a:latin typeface="Arial" charset="0"/>
              </a:rPr>
              <a:t>xã hội hóa GDĐT.</a:t>
            </a:r>
          </a:p>
        </p:txBody>
      </p:sp>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21920" y="4069080"/>
            <a:ext cx="2468880" cy="2103120"/>
          </a:xfrm>
          <a:prstGeom prst="rect">
            <a:avLst/>
          </a:prstGeom>
          <a:ln>
            <a:solidFill>
              <a:srgbClr val="FF0000"/>
            </a:solidFill>
          </a:ln>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96240" y="1295400"/>
            <a:ext cx="2468880" cy="2103120"/>
          </a:xfrm>
          <a:prstGeom prst="rect">
            <a:avLst/>
          </a:prstGeom>
          <a:ln>
            <a:solidFill>
              <a:srgbClr val="FF0000"/>
            </a:solidFill>
          </a:ln>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2743200" y="4069080"/>
            <a:ext cx="2468880" cy="2103120"/>
          </a:xfrm>
          <a:prstGeom prst="rect">
            <a:avLst/>
          </a:prstGeom>
          <a:ln>
            <a:solidFill>
              <a:srgbClr val="FF0000"/>
            </a:solidFill>
          </a:ln>
        </p:spPr>
      </p:pic>
      <p:pic>
        <p:nvPicPr>
          <p:cNvPr id="10" name="Picture 9"/>
          <p:cNvPicPr>
            <a:picLocks/>
          </p:cNvPicPr>
          <p:nvPr/>
        </p:nvPicPr>
        <p:blipFill>
          <a:blip r:embed="rId5">
            <a:extLst>
              <a:ext uri="{28A0092B-C50C-407E-A947-70E740481C1C}">
                <a14:useLocalDpi xmlns:a14="http://schemas.microsoft.com/office/drawing/2010/main" val="0"/>
              </a:ext>
            </a:extLst>
          </a:blip>
          <a:stretch>
            <a:fillRect/>
          </a:stretch>
        </p:blipFill>
        <p:spPr>
          <a:xfrm>
            <a:off x="2712720" y="1295400"/>
            <a:ext cx="2468880" cy="2103120"/>
          </a:xfrm>
          <a:prstGeom prst="rect">
            <a:avLst/>
          </a:prstGeom>
          <a:ln>
            <a:solidFill>
              <a:srgbClr val="FF0000"/>
            </a:solidFill>
          </a:ln>
        </p:spPr>
      </p:pic>
      <p:sp>
        <p:nvSpPr>
          <p:cNvPr id="12" name="Rectangle 3"/>
          <p:cNvSpPr txBox="1">
            <a:spLocks noChangeArrowheads="1"/>
          </p:cNvSpPr>
          <p:nvPr/>
        </p:nvSpPr>
        <p:spPr bwMode="auto">
          <a:xfrm>
            <a:off x="276748" y="3390900"/>
            <a:ext cx="2107864"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Thường Tân</a:t>
            </a:r>
          </a:p>
        </p:txBody>
      </p:sp>
      <p:sp>
        <p:nvSpPr>
          <p:cNvPr id="13" name="Rectangle 3"/>
          <p:cNvSpPr txBox="1">
            <a:spLocks noChangeArrowheads="1"/>
          </p:cNvSpPr>
          <p:nvPr/>
        </p:nvSpPr>
        <p:spPr bwMode="auto">
          <a:xfrm>
            <a:off x="2893228" y="3390900"/>
            <a:ext cx="2107864"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Thái Hòa</a:t>
            </a:r>
          </a:p>
        </p:txBody>
      </p:sp>
      <p:sp>
        <p:nvSpPr>
          <p:cNvPr id="14" name="Rectangle 3"/>
          <p:cNvSpPr txBox="1">
            <a:spLocks noChangeArrowheads="1"/>
          </p:cNvSpPr>
          <p:nvPr/>
        </p:nvSpPr>
        <p:spPr bwMode="auto">
          <a:xfrm>
            <a:off x="96240" y="6210300"/>
            <a:ext cx="2468880"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Ngô Thời Nhiệm</a:t>
            </a:r>
          </a:p>
        </p:txBody>
      </p:sp>
      <p:sp>
        <p:nvSpPr>
          <p:cNvPr id="15" name="Rectangle 3"/>
          <p:cNvSpPr txBox="1">
            <a:spLocks noChangeArrowheads="1"/>
          </p:cNvSpPr>
          <p:nvPr/>
        </p:nvSpPr>
        <p:spPr bwMode="auto">
          <a:xfrm>
            <a:off x="2712720" y="6210300"/>
            <a:ext cx="2468880"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Nguyễn Khuyến</a:t>
            </a:r>
          </a:p>
        </p:txBody>
      </p:sp>
    </p:spTree>
    <p:extLst>
      <p:ext uri="{BB962C8B-B14F-4D97-AF65-F5344CB8AC3E}">
        <p14:creationId xmlns:p14="http://schemas.microsoft.com/office/powerpoint/2010/main" val="506017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152400"/>
            <a:ext cx="800100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QUAN ĐIỂM CHỈ ĐẠO</a:t>
            </a:r>
          </a:p>
        </p:txBody>
      </p:sp>
      <p:sp>
        <p:nvSpPr>
          <p:cNvPr id="8" name="Rectangle 3"/>
          <p:cNvSpPr txBox="1">
            <a:spLocks noChangeArrowheads="1"/>
          </p:cNvSpPr>
          <p:nvPr/>
        </p:nvSpPr>
        <p:spPr bwMode="auto">
          <a:xfrm>
            <a:off x="141287" y="4800600"/>
            <a:ext cx="8861425" cy="1968235"/>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800"/>
              </a:spcBef>
              <a:spcAft>
                <a:spcPts val="0"/>
              </a:spcAft>
              <a:buClr>
                <a:srgbClr val="FF0000"/>
              </a:buClr>
              <a:buFont typeface="+mj-lt"/>
              <a:buAutoNum type="arabicPeriod" startAt="7"/>
              <a:defRPr/>
            </a:pPr>
            <a:r>
              <a:rPr lang="en-US" sz="2400" b="1" kern="0" smtClean="0">
                <a:solidFill>
                  <a:srgbClr val="FF0066"/>
                </a:solidFill>
                <a:latin typeface="Arial" charset="0"/>
              </a:rPr>
              <a:t>Chủ </a:t>
            </a:r>
            <a:r>
              <a:rPr lang="en-US" sz="2400" b="1" kern="0">
                <a:solidFill>
                  <a:srgbClr val="FF0066"/>
                </a:solidFill>
                <a:latin typeface="Arial" charset="0"/>
              </a:rPr>
              <a:t>động, tích cực hội nhập quốc tế để phát triển </a:t>
            </a:r>
            <a:r>
              <a:rPr lang="en-US" sz="2400" b="1" kern="0" smtClean="0">
                <a:solidFill>
                  <a:srgbClr val="FF0066"/>
                </a:solidFill>
                <a:latin typeface="Arial" charset="0"/>
              </a:rPr>
              <a:t/>
            </a:r>
            <a:br>
              <a:rPr lang="en-US" sz="2400" b="1" kern="0" smtClean="0">
                <a:solidFill>
                  <a:srgbClr val="FF0066"/>
                </a:solidFill>
                <a:latin typeface="Arial" charset="0"/>
              </a:rPr>
            </a:br>
            <a:r>
              <a:rPr lang="en-US" sz="2400" b="1" kern="0" smtClean="0">
                <a:solidFill>
                  <a:srgbClr val="FF0066"/>
                </a:solidFill>
                <a:latin typeface="Arial" charset="0"/>
              </a:rPr>
              <a:t>giáo </a:t>
            </a:r>
            <a:r>
              <a:rPr lang="en-US" sz="2400" b="1" kern="0">
                <a:solidFill>
                  <a:srgbClr val="FF0066"/>
                </a:solidFill>
                <a:latin typeface="Arial" charset="0"/>
              </a:rPr>
              <a:t>dục và đào tạo</a:t>
            </a:r>
            <a:r>
              <a:rPr lang="en-US" sz="2400" b="1" kern="0">
                <a:solidFill>
                  <a:srgbClr val="0000FF"/>
                </a:solidFill>
                <a:latin typeface="Arial" charset="0"/>
              </a:rPr>
              <a:t>, đồng thời giáo dục và đào tạo </a:t>
            </a:r>
            <a:r>
              <a:rPr lang="en-US" sz="2400" b="1" kern="0" smtClean="0">
                <a:solidFill>
                  <a:srgbClr val="0000FF"/>
                </a:solidFill>
                <a:latin typeface="Arial" charset="0"/>
              </a:rPr>
              <a:t/>
            </a:r>
            <a:br>
              <a:rPr lang="en-US" sz="2400" b="1" kern="0" smtClean="0">
                <a:solidFill>
                  <a:srgbClr val="0000FF"/>
                </a:solidFill>
                <a:latin typeface="Arial" charset="0"/>
              </a:rPr>
            </a:br>
            <a:r>
              <a:rPr lang="en-US" sz="2400" b="1" kern="0" smtClean="0">
                <a:solidFill>
                  <a:srgbClr val="0000FF"/>
                </a:solidFill>
                <a:latin typeface="Arial" charset="0"/>
              </a:rPr>
              <a:t>phải </a:t>
            </a:r>
            <a:r>
              <a:rPr lang="en-US" sz="2400" b="1" kern="0">
                <a:solidFill>
                  <a:srgbClr val="0000FF"/>
                </a:solidFill>
                <a:latin typeface="Arial" charset="0"/>
              </a:rPr>
              <a:t>đáp ứng yêu cầu hội nhập quốc tế để phát triển đất nước</a:t>
            </a:r>
            <a:r>
              <a:rPr lang="en-US" sz="2400" b="1" kern="0" smtClean="0">
                <a:solidFill>
                  <a:srgbClr val="0000FF"/>
                </a:solidFill>
                <a:latin typeface="Arial" charset="0"/>
              </a:rPr>
              <a:t>.</a:t>
            </a:r>
            <a:endParaRPr lang="en-US" sz="2400" b="1" kern="0" smtClean="0">
              <a:solidFill>
                <a:srgbClr val="FF0066"/>
              </a:solidFill>
              <a:latin typeface="Arial"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28600" y="1295400"/>
            <a:ext cx="4297680" cy="2926080"/>
          </a:xfrm>
          <a:prstGeom prst="rect">
            <a:avLst/>
          </a:prstGeom>
          <a:ln>
            <a:solidFill>
              <a:srgbClr val="FF0000"/>
            </a:solidFill>
          </a:ln>
        </p:spPr>
      </p:pic>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4648200" y="1295400"/>
            <a:ext cx="4297680" cy="2926080"/>
          </a:xfrm>
          <a:prstGeom prst="rect">
            <a:avLst/>
          </a:prstGeom>
          <a:ln>
            <a:solidFill>
              <a:srgbClr val="FF0000"/>
            </a:solidFill>
          </a:ln>
        </p:spPr>
      </p:pic>
      <p:sp>
        <p:nvSpPr>
          <p:cNvPr id="6" name="Rectangle 3"/>
          <p:cNvSpPr txBox="1">
            <a:spLocks noChangeArrowheads="1"/>
          </p:cNvSpPr>
          <p:nvPr/>
        </p:nvSpPr>
        <p:spPr bwMode="auto">
          <a:xfrm>
            <a:off x="1309071" y="4267200"/>
            <a:ext cx="2107864"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Hàn Quốc</a:t>
            </a:r>
          </a:p>
        </p:txBody>
      </p:sp>
      <p:sp>
        <p:nvSpPr>
          <p:cNvPr id="7" name="Rectangle 3"/>
          <p:cNvSpPr txBox="1">
            <a:spLocks noChangeArrowheads="1"/>
          </p:cNvSpPr>
          <p:nvPr/>
        </p:nvSpPr>
        <p:spPr bwMode="auto">
          <a:xfrm>
            <a:off x="5743108" y="4267200"/>
            <a:ext cx="2107864"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Nhật Bản</a:t>
            </a:r>
          </a:p>
        </p:txBody>
      </p:sp>
    </p:spTree>
    <p:extLst>
      <p:ext uri="{BB962C8B-B14F-4D97-AF65-F5344CB8AC3E}">
        <p14:creationId xmlns:p14="http://schemas.microsoft.com/office/powerpoint/2010/main" val="3283604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TIÊU TỔNG QUÁT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Tạo </a:t>
            </a:r>
            <a:r>
              <a:rPr lang="en-US" sz="2200" b="1" kern="0">
                <a:solidFill>
                  <a:srgbClr val="0000FF"/>
                </a:solidFill>
                <a:latin typeface="Arial" charset="0"/>
              </a:rPr>
              <a:t>chuyển biến căn bản, mạnh mẽ về chất lượng, hiệu quả giáo dục, đào tạo; đáp ứng ngày càng tốt hơn công cuộc xây dựng, bảo vệ Tổ quốc và nhu cầu học tập của nhân dân. Giáo dục con người Việt Nam </a:t>
            </a:r>
            <a:r>
              <a:rPr lang="en-US" sz="2200" b="1" kern="0">
                <a:solidFill>
                  <a:srgbClr val="FF0066"/>
                </a:solidFill>
                <a:latin typeface="Arial" charset="0"/>
              </a:rPr>
              <a:t>phát triển toàn diện và phát huy tốt nhất tiềm năng, khả năng sáng tạo của mỗi cá nhân</a:t>
            </a:r>
            <a:r>
              <a:rPr lang="en-US" sz="2200" b="1" kern="0">
                <a:solidFill>
                  <a:srgbClr val="0000FF"/>
                </a:solidFill>
                <a:latin typeface="Arial" charset="0"/>
              </a:rPr>
              <a:t>; yêu gia đình, yêu Tổ quốc, yêu đồng bào; sống tốt và làm việc hiệu </a:t>
            </a:r>
            <a:r>
              <a:rPr lang="en-US" sz="2200" b="1" kern="0" smtClean="0">
                <a:solidFill>
                  <a:srgbClr val="0000FF"/>
                </a:solidFill>
                <a:latin typeface="Arial" charset="0"/>
              </a:rPr>
              <a:t>quả.</a:t>
            </a:r>
          </a:p>
          <a:p>
            <a:pPr indent="-457200" algn="just" eaLnBrk="1" hangingPunct="1">
              <a:lnSpc>
                <a:spcPct val="103000"/>
              </a:lnSpc>
              <a:spcBef>
                <a:spcPts val="1200"/>
              </a:spcBef>
              <a:spcAft>
                <a:spcPts val="0"/>
              </a:spcAft>
              <a:buClr>
                <a:srgbClr val="FF0000"/>
              </a:buClr>
              <a:buFont typeface="Wingdings" pitchFamily="2" charset="2"/>
              <a:buChar char="Ø"/>
              <a:defRPr/>
            </a:pPr>
            <a:r>
              <a:rPr lang="en-US" sz="2200" b="1" kern="0" smtClean="0">
                <a:solidFill>
                  <a:srgbClr val="0000FF"/>
                </a:solidFill>
                <a:latin typeface="Arial" charset="0"/>
              </a:rPr>
              <a:t>Xây </a:t>
            </a:r>
            <a:r>
              <a:rPr lang="en-US" sz="2200" b="1" kern="0">
                <a:solidFill>
                  <a:srgbClr val="0000FF"/>
                </a:solidFill>
                <a:latin typeface="Arial" charset="0"/>
              </a:rPr>
              <a:t>dựng nền giáo dục mở, thực học, thực nghiệp, </a:t>
            </a:r>
            <a:r>
              <a:rPr lang="en-US" sz="2200" b="1" kern="0">
                <a:solidFill>
                  <a:srgbClr val="FF0066"/>
                </a:solidFill>
                <a:latin typeface="Arial" charset="0"/>
              </a:rPr>
              <a:t>dạy tốt, học tốt, quản lý tốt</a:t>
            </a:r>
            <a:r>
              <a:rPr lang="en-US" sz="2200" b="1" kern="0">
                <a:solidFill>
                  <a:srgbClr val="0000FF"/>
                </a:solidFill>
                <a:latin typeface="Arial" charset="0"/>
              </a:rPr>
              <a:t>; có cơ cấu và phương thức giáo dục hợp lý, gắn với xây dựng xã hội học tập; bảo đảm các điều kiện nâng cao chất lượng; </a:t>
            </a:r>
            <a:r>
              <a:rPr lang="en-US" sz="2200" b="1" kern="0">
                <a:solidFill>
                  <a:srgbClr val="FF0066"/>
                </a:solidFill>
                <a:latin typeface="Arial" charset="0"/>
              </a:rPr>
              <a:t>chuẩn hóa, hiện đại hóa, dân chủ hóa, xã hội hóa và hội nhập quốc tế</a:t>
            </a:r>
            <a:r>
              <a:rPr lang="en-US" sz="2200" b="1" kern="0">
                <a:solidFill>
                  <a:srgbClr val="0000FF"/>
                </a:solidFill>
                <a:latin typeface="Arial" charset="0"/>
              </a:rPr>
              <a:t> hệ thống giáo dục và đào tạo; giữ vững định hướng xã hội chủ nghĩa và bản sắc dân tộc. </a:t>
            </a:r>
            <a:r>
              <a:rPr lang="en-US" sz="2200" b="1" kern="0">
                <a:solidFill>
                  <a:srgbClr val="FF0000"/>
                </a:solidFill>
                <a:latin typeface="Arial" charset="0"/>
              </a:rPr>
              <a:t>Phấn đấu đến năm 2030, nền giáo dục Việt Nam đạt trình độ tiên tiến trong khu vực</a:t>
            </a:r>
            <a:r>
              <a:rPr lang="en-US" sz="2200" b="1" kern="0" smtClean="0">
                <a:solidFill>
                  <a:srgbClr val="FF0000"/>
                </a:solidFill>
                <a:latin typeface="Arial" charset="0"/>
              </a:rPr>
              <a:t>.</a:t>
            </a:r>
            <a:endParaRPr lang="en-US" sz="2200" b="1" kern="0">
              <a:solidFill>
                <a:srgbClr val="FF0000"/>
              </a:solidFill>
              <a:latin typeface="Arial" charset="0"/>
            </a:endParaRPr>
          </a:p>
        </p:txBody>
      </p:sp>
    </p:spTree>
    <p:extLst>
      <p:ext uri="{BB962C8B-B14F-4D97-AF65-F5344CB8AC3E}">
        <p14:creationId xmlns:p14="http://schemas.microsoft.com/office/powerpoint/2010/main" val="19745702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NHIỆM VỤ, GIẢI PHÁP</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7850" indent="0" algn="just" eaLnBrk="1" hangingPunct="1">
              <a:lnSpc>
                <a:spcPct val="110000"/>
              </a:lnSpc>
              <a:spcBef>
                <a:spcPts val="1200"/>
              </a:spcBef>
              <a:spcAft>
                <a:spcPts val="0"/>
              </a:spcAft>
              <a:buClr>
                <a:srgbClr val="FF0000"/>
              </a:buClr>
              <a:buNone/>
              <a:defRPr/>
            </a:pPr>
            <a:r>
              <a:rPr lang="en-US" sz="2400" b="1" kern="0" smtClean="0">
                <a:solidFill>
                  <a:srgbClr val="0000FF"/>
                </a:solidFill>
                <a:latin typeface="Arial" charset="0"/>
              </a:rPr>
              <a:t>Có 9 nhiệm vụ, giải pháp:</a:t>
            </a:r>
          </a:p>
          <a:p>
            <a:pPr indent="-457200" algn="just" eaLnBrk="1" hangingPunct="1">
              <a:lnSpc>
                <a:spcPct val="110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Tăng </a:t>
            </a:r>
            <a:r>
              <a:rPr lang="en-US" sz="2400" b="1" kern="0">
                <a:solidFill>
                  <a:srgbClr val="0000FF"/>
                </a:solidFill>
                <a:latin typeface="Arial" charset="0"/>
              </a:rPr>
              <a:t>cường sự lãnh đạo của Đảng, sự quản lý của </a:t>
            </a:r>
            <a:r>
              <a:rPr lang="en-US" sz="2400" b="1" kern="0" smtClean="0">
                <a:solidFill>
                  <a:srgbClr val="0000FF"/>
                </a:solidFill>
                <a:latin typeface="Arial" charset="0"/>
              </a:rPr>
              <a:t/>
            </a:r>
            <a:br>
              <a:rPr lang="en-US" sz="2400" b="1" kern="0" smtClean="0">
                <a:solidFill>
                  <a:srgbClr val="0000FF"/>
                </a:solidFill>
                <a:latin typeface="Arial" charset="0"/>
              </a:rPr>
            </a:br>
            <a:r>
              <a:rPr lang="en-US" sz="2400" b="1" kern="0" smtClean="0">
                <a:solidFill>
                  <a:srgbClr val="0000FF"/>
                </a:solidFill>
                <a:latin typeface="Arial" charset="0"/>
              </a:rPr>
              <a:t>Nhà </a:t>
            </a:r>
            <a:r>
              <a:rPr lang="en-US" sz="2400" b="1" kern="0">
                <a:solidFill>
                  <a:srgbClr val="0000FF"/>
                </a:solidFill>
                <a:latin typeface="Arial" charset="0"/>
              </a:rPr>
              <a:t>nước đối với đổi mới giáo dục và đào </a:t>
            </a:r>
            <a:r>
              <a:rPr lang="en-US" sz="2400" b="1" kern="0" smtClean="0">
                <a:solidFill>
                  <a:srgbClr val="0000FF"/>
                </a:solidFill>
                <a:latin typeface="Arial" charset="0"/>
              </a:rPr>
              <a:t>tạo.</a:t>
            </a:r>
          </a:p>
          <a:p>
            <a:pPr indent="-457200" algn="just" eaLnBrk="1" hangingPunct="1">
              <a:lnSpc>
                <a:spcPct val="110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Tiếp </a:t>
            </a:r>
            <a:r>
              <a:rPr lang="en-US" sz="2400" b="1" kern="0">
                <a:solidFill>
                  <a:srgbClr val="0000FF"/>
                </a:solidFill>
                <a:latin typeface="Arial" charset="0"/>
              </a:rPr>
              <a:t>tục đổi mới mạnh mẽ và đồng bộ các yếu tố cơ bản của giáo dục, đào tạo theo hướng coi trọng phát triển phẩm chất, năng lực của người </a:t>
            </a:r>
            <a:r>
              <a:rPr lang="en-US" sz="2400" b="1" kern="0" smtClean="0">
                <a:solidFill>
                  <a:srgbClr val="0000FF"/>
                </a:solidFill>
                <a:latin typeface="Arial" charset="0"/>
              </a:rPr>
              <a:t>học.</a:t>
            </a:r>
          </a:p>
          <a:p>
            <a:pPr indent="-457200" algn="just" eaLnBrk="1" hangingPunct="1">
              <a:lnSpc>
                <a:spcPct val="110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Đổi </a:t>
            </a:r>
            <a:r>
              <a:rPr lang="en-US" sz="2400" b="1" kern="0">
                <a:solidFill>
                  <a:srgbClr val="0000FF"/>
                </a:solidFill>
                <a:latin typeface="Arial" charset="0"/>
              </a:rPr>
              <a:t>mới căn bản hình thức và phương pháp thi, kiểm tra và đánh giá kết quả giáo dục, đào tạo, bảo đảm trung thực, khách </a:t>
            </a:r>
            <a:r>
              <a:rPr lang="en-US" sz="2400" b="1" kern="0" smtClean="0">
                <a:solidFill>
                  <a:srgbClr val="0000FF"/>
                </a:solidFill>
                <a:latin typeface="Arial" charset="0"/>
              </a:rPr>
              <a:t>quan.</a:t>
            </a:r>
            <a:endParaRPr lang="en-US" sz="2400" b="1" ker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en-US" sz="2400" b="1" kern="0">
                <a:solidFill>
                  <a:srgbClr val="0000FF"/>
                </a:solidFill>
                <a:latin typeface="Arial" charset="0"/>
              </a:rPr>
              <a:t>Hoàn thiện hệ thống giáo dục quốc dân theo hướng hệ thống giáo dục mở, học tập suốt đời và xây dựng xã hội học </a:t>
            </a:r>
            <a:r>
              <a:rPr lang="en-US" sz="2400" b="1" kern="0" smtClean="0">
                <a:solidFill>
                  <a:srgbClr val="0000FF"/>
                </a:solidFill>
                <a:latin typeface="Arial" charset="0"/>
              </a:rPr>
              <a:t>tập.</a:t>
            </a:r>
            <a:endParaRPr lang="en-US" sz="2400" b="1" kern="0">
              <a:solidFill>
                <a:srgbClr val="FF0000"/>
              </a:solidFill>
              <a:latin typeface="Arial" charset="0"/>
            </a:endParaRPr>
          </a:p>
        </p:txBody>
      </p:sp>
    </p:spTree>
    <p:extLst>
      <p:ext uri="{BB962C8B-B14F-4D97-AF65-F5344CB8AC3E}">
        <p14:creationId xmlns:p14="http://schemas.microsoft.com/office/powerpoint/2010/main" val="2093794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NHIỆM VỤ, GIẢI PHÁP</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startAt="5"/>
              <a:defRPr/>
            </a:pPr>
            <a:r>
              <a:rPr lang="en-US" sz="2300" b="1" kern="0" smtClean="0">
                <a:solidFill>
                  <a:srgbClr val="0000FF"/>
                </a:solidFill>
                <a:latin typeface="Arial" charset="0"/>
              </a:rPr>
              <a:t>Đổi </a:t>
            </a:r>
            <a:r>
              <a:rPr lang="en-US" sz="2300" b="1" kern="0">
                <a:solidFill>
                  <a:srgbClr val="0000FF"/>
                </a:solidFill>
                <a:latin typeface="Arial" charset="0"/>
              </a:rPr>
              <a:t>mới căn bản công tác quản lý giáo dục, đào tạo, bảo đảm dân chủ, thống nhất; tăng quyền tự chủ và trách nhiệm xã hội của các cơ sở giáo dục, đào tạo; coi trọng quản lý chất </a:t>
            </a:r>
            <a:r>
              <a:rPr lang="en-US" sz="2300" b="1" kern="0" smtClean="0">
                <a:solidFill>
                  <a:srgbClr val="0000FF"/>
                </a:solidFill>
                <a:latin typeface="Arial" charset="0"/>
              </a:rPr>
              <a:t>lượng.</a:t>
            </a:r>
          </a:p>
          <a:p>
            <a:pPr indent="-457200" algn="just" eaLnBrk="1" hangingPunct="1">
              <a:lnSpc>
                <a:spcPct val="103000"/>
              </a:lnSpc>
              <a:spcBef>
                <a:spcPts val="600"/>
              </a:spcBef>
              <a:spcAft>
                <a:spcPts val="0"/>
              </a:spcAft>
              <a:buClr>
                <a:srgbClr val="FF0000"/>
              </a:buClr>
              <a:buFont typeface="+mj-lt"/>
              <a:buAutoNum type="arabicPeriod" startAt="5"/>
              <a:defRPr/>
            </a:pPr>
            <a:r>
              <a:rPr lang="en-US" sz="2300" b="1" kern="0" smtClean="0">
                <a:solidFill>
                  <a:srgbClr val="0000FF"/>
                </a:solidFill>
                <a:latin typeface="Arial" charset="0"/>
              </a:rPr>
              <a:t>Phát </a:t>
            </a:r>
            <a:r>
              <a:rPr lang="en-US" sz="2300" b="1" kern="0">
                <a:solidFill>
                  <a:srgbClr val="0000FF"/>
                </a:solidFill>
                <a:latin typeface="Arial" charset="0"/>
              </a:rPr>
              <a:t>triển đội ngũ nhà giáo và cán bộ quản lý, đáp ứng yêu cầu đổi mới giáo dục và đào </a:t>
            </a:r>
            <a:r>
              <a:rPr lang="en-US" sz="2300" b="1" kern="0" smtClean="0">
                <a:solidFill>
                  <a:srgbClr val="0000FF"/>
                </a:solidFill>
                <a:latin typeface="Arial" charset="0"/>
              </a:rPr>
              <a:t>tạo.</a:t>
            </a:r>
          </a:p>
          <a:p>
            <a:pPr indent="-457200" algn="just" eaLnBrk="1" hangingPunct="1">
              <a:lnSpc>
                <a:spcPct val="103000"/>
              </a:lnSpc>
              <a:spcBef>
                <a:spcPts val="600"/>
              </a:spcBef>
              <a:spcAft>
                <a:spcPts val="0"/>
              </a:spcAft>
              <a:buClr>
                <a:srgbClr val="FF0000"/>
              </a:buClr>
              <a:buFont typeface="+mj-lt"/>
              <a:buAutoNum type="arabicPeriod" startAt="5"/>
              <a:defRPr/>
            </a:pPr>
            <a:r>
              <a:rPr lang="en-US" sz="2300" b="1" kern="0" smtClean="0">
                <a:solidFill>
                  <a:srgbClr val="0000FF"/>
                </a:solidFill>
                <a:latin typeface="Arial" charset="0"/>
              </a:rPr>
              <a:t>Đổi </a:t>
            </a:r>
            <a:r>
              <a:rPr lang="en-US" sz="2300" b="1" kern="0">
                <a:solidFill>
                  <a:srgbClr val="0000FF"/>
                </a:solidFill>
                <a:latin typeface="Arial" charset="0"/>
              </a:rPr>
              <a:t>mới chính sách, cơ chế tài chính, huy động sự tham gia đóng góp của toàn xã hội; nâng cao hiệu quả đầu tư để phát triển giáo dục và đào </a:t>
            </a:r>
            <a:r>
              <a:rPr lang="en-US" sz="2300" b="1" kern="0" smtClean="0">
                <a:solidFill>
                  <a:srgbClr val="0000FF"/>
                </a:solidFill>
                <a:latin typeface="Arial" charset="0"/>
              </a:rPr>
              <a:t>tạo.</a:t>
            </a:r>
          </a:p>
          <a:p>
            <a:pPr indent="-457200" algn="just" eaLnBrk="1" hangingPunct="1">
              <a:lnSpc>
                <a:spcPct val="103000"/>
              </a:lnSpc>
              <a:spcBef>
                <a:spcPts val="600"/>
              </a:spcBef>
              <a:spcAft>
                <a:spcPts val="0"/>
              </a:spcAft>
              <a:buClr>
                <a:srgbClr val="FF0000"/>
              </a:buClr>
              <a:buFont typeface="+mj-lt"/>
              <a:buAutoNum type="arabicPeriod" startAt="5"/>
              <a:defRPr/>
            </a:pPr>
            <a:r>
              <a:rPr lang="en-US" sz="2300" b="1" kern="0" smtClean="0">
                <a:solidFill>
                  <a:srgbClr val="0000FF"/>
                </a:solidFill>
                <a:latin typeface="Arial" charset="0"/>
              </a:rPr>
              <a:t>Nâng </a:t>
            </a:r>
            <a:r>
              <a:rPr lang="en-US" sz="2300" b="1" kern="0">
                <a:solidFill>
                  <a:srgbClr val="0000FF"/>
                </a:solidFill>
                <a:latin typeface="Arial" charset="0"/>
              </a:rPr>
              <a:t>cao chất lượng, hiệu quả nghiên cứu và ứng dụng khoa học, công nghệ, đặc biệt là khoa học giáo dục và khoa học quản </a:t>
            </a:r>
            <a:r>
              <a:rPr lang="en-US" sz="2300" b="1" kern="0" smtClean="0">
                <a:solidFill>
                  <a:srgbClr val="0000FF"/>
                </a:solidFill>
                <a:latin typeface="Arial" charset="0"/>
              </a:rPr>
              <a:t>lý.</a:t>
            </a:r>
          </a:p>
          <a:p>
            <a:pPr indent="-457200" algn="just" eaLnBrk="1" hangingPunct="1">
              <a:lnSpc>
                <a:spcPct val="103000"/>
              </a:lnSpc>
              <a:spcBef>
                <a:spcPts val="600"/>
              </a:spcBef>
              <a:spcAft>
                <a:spcPts val="0"/>
              </a:spcAft>
              <a:buClr>
                <a:srgbClr val="FF0000"/>
              </a:buClr>
              <a:buFont typeface="+mj-lt"/>
              <a:buAutoNum type="arabicPeriod" startAt="5"/>
              <a:defRPr/>
            </a:pPr>
            <a:r>
              <a:rPr lang="en-US" sz="2300" b="1" kern="0" smtClean="0">
                <a:solidFill>
                  <a:srgbClr val="0000FF"/>
                </a:solidFill>
                <a:latin typeface="Arial" charset="0"/>
              </a:rPr>
              <a:t>Chủ </a:t>
            </a:r>
            <a:r>
              <a:rPr lang="en-US" sz="2300" b="1" kern="0">
                <a:solidFill>
                  <a:srgbClr val="0000FF"/>
                </a:solidFill>
                <a:latin typeface="Arial" charset="0"/>
              </a:rPr>
              <a:t>động hội nhập và nâng cao hiệu quả hợp tác quốc tế trong giáo dục, đào </a:t>
            </a:r>
            <a:r>
              <a:rPr lang="en-US" sz="2300" b="1" kern="0" smtClean="0">
                <a:solidFill>
                  <a:srgbClr val="0000FF"/>
                </a:solidFill>
                <a:latin typeface="Arial" charset="0"/>
              </a:rPr>
              <a:t>tạo.</a:t>
            </a:r>
            <a:endParaRPr lang="en-US" sz="2300" b="1" kern="0">
              <a:solidFill>
                <a:srgbClr val="FF0000"/>
              </a:solidFill>
              <a:latin typeface="Arial" charset="0"/>
            </a:endParaRPr>
          </a:p>
        </p:txBody>
      </p:sp>
    </p:spTree>
    <p:extLst>
      <p:ext uri="{BB962C8B-B14F-4D97-AF65-F5344CB8AC3E}">
        <p14:creationId xmlns:p14="http://schemas.microsoft.com/office/powerpoint/2010/main" val="1372028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600" b="1" smtClean="0">
                <a:solidFill>
                  <a:srgbClr val="FF0066"/>
                </a:solidFill>
                <a:latin typeface="Arial" panose="020B0604020202020204" pitchFamily="34" charset="0"/>
                <a:cs typeface="Arial" panose="020B0604020202020204" pitchFamily="34" charset="0"/>
              </a:rPr>
              <a:t>NGUỒN </a:t>
            </a:r>
            <a:r>
              <a:rPr lang="en-US" sz="3600" b="1">
                <a:solidFill>
                  <a:srgbClr val="FF0066"/>
                </a:solidFill>
                <a:latin typeface="Arial" panose="020B0604020202020204" pitchFamily="34" charset="0"/>
                <a:cs typeface="Arial" panose="020B0604020202020204" pitchFamily="34" charset="0"/>
              </a:rPr>
              <a:t>GỐC, Ý NGHĨA </a:t>
            </a:r>
            <a:br>
              <a:rPr lang="en-US" sz="3600" b="1">
                <a:solidFill>
                  <a:srgbClr val="FF0066"/>
                </a:solidFill>
                <a:latin typeface="Arial" panose="020B0604020202020204" pitchFamily="34" charset="0"/>
                <a:cs typeface="Arial" panose="020B0604020202020204" pitchFamily="34" charset="0"/>
              </a:rPr>
            </a:br>
            <a:r>
              <a:rPr lang="en-US" sz="3600" b="1">
                <a:solidFill>
                  <a:srgbClr val="FF0066"/>
                </a:solidFill>
                <a:latin typeface="Arial" panose="020B0604020202020204" pitchFamily="34" charset="0"/>
                <a:cs typeface="Arial" panose="020B0604020202020204" pitchFamily="34" charset="0"/>
              </a:rPr>
              <a:t>CỦA NGÀY PHÁP LUẬT VIỆT NAM</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25644745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TỔ CHỨC THỰC HIỆN</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Các </a:t>
            </a:r>
            <a:r>
              <a:rPr lang="en-US" sz="2400" b="1" kern="0">
                <a:solidFill>
                  <a:srgbClr val="0000FF"/>
                </a:solidFill>
                <a:latin typeface="Arial" charset="0"/>
              </a:rPr>
              <a:t>cấp ủy, tổ chức đảng, Mặt trận Tổ quốc và các đoàn thể nhân dân tổ chức việc học tập, quán triệt tạo sự thống nhất về nhận thức và hành động thực hiện Nghị quyết này. </a:t>
            </a:r>
            <a:endParaRPr lang="en-US" sz="2400" b="1" kern="0" smtClean="0">
              <a:solidFill>
                <a:srgbClr val="0000FF"/>
              </a:solidFill>
              <a:latin typeface="Arial" charset="0"/>
            </a:endParaRPr>
          </a:p>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Lãnh </a:t>
            </a:r>
            <a:r>
              <a:rPr lang="en-US" sz="2400" b="1" kern="0">
                <a:solidFill>
                  <a:srgbClr val="0000FF"/>
                </a:solidFill>
                <a:latin typeface="Arial" charset="0"/>
              </a:rPr>
              <a:t>đạo kiện toàn bộ máy tham mưu và bộ máy quản lý giáo dục và đào </a:t>
            </a:r>
            <a:r>
              <a:rPr lang="en-US" sz="2400" b="1" kern="0" smtClean="0">
                <a:solidFill>
                  <a:srgbClr val="0000FF"/>
                </a:solidFill>
                <a:latin typeface="Arial" charset="0"/>
              </a:rPr>
              <a:t>tạo.</a:t>
            </a:r>
          </a:p>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400" b="1" kern="0">
                <a:solidFill>
                  <a:srgbClr val="0000FF"/>
                </a:solidFill>
                <a:latin typeface="Arial" charset="0"/>
              </a:rPr>
              <a:t>T</a:t>
            </a:r>
            <a:r>
              <a:rPr lang="en-US" sz="2400" b="1" kern="0" smtClean="0">
                <a:solidFill>
                  <a:srgbClr val="0000FF"/>
                </a:solidFill>
                <a:latin typeface="Arial" charset="0"/>
              </a:rPr>
              <a:t>hường </a:t>
            </a:r>
            <a:r>
              <a:rPr lang="en-US" sz="2400" b="1" kern="0">
                <a:solidFill>
                  <a:srgbClr val="0000FF"/>
                </a:solidFill>
                <a:latin typeface="Arial" charset="0"/>
              </a:rPr>
              <a:t>xuyên kiểm tra việc thực hiện, đặc biệt là kiểm tra công tác chính trị, tư tưởng và việc xây dựng nền nếp, kỷ cương trong các trường học, phát hiện và giải quyết dứt điểm các biểu hiện tiêu cực trong giáo dục và </a:t>
            </a:r>
            <a:r>
              <a:rPr lang="en-US" sz="2400" b="1" kern="0" smtClean="0">
                <a:solidFill>
                  <a:srgbClr val="0000FF"/>
                </a:solidFill>
                <a:latin typeface="Arial" charset="0"/>
              </a:rPr>
              <a:t>đào </a:t>
            </a:r>
            <a:r>
              <a:rPr lang="en-US" sz="2400" b="1" kern="0">
                <a:solidFill>
                  <a:srgbClr val="0000FF"/>
                </a:solidFill>
                <a:latin typeface="Arial" charset="0"/>
              </a:rPr>
              <a:t>tạo</a:t>
            </a:r>
            <a:r>
              <a:rPr lang="en-US" sz="2400" b="1" kern="0" smtClean="0">
                <a:solidFill>
                  <a:srgbClr val="0000FF"/>
                </a:solidFill>
                <a:latin typeface="Arial" charset="0"/>
              </a:rPr>
              <a:t>.</a:t>
            </a:r>
            <a:endParaRPr lang="en-US" sz="2400" b="1" kern="0">
              <a:solidFill>
                <a:srgbClr val="FF0000"/>
              </a:solidFill>
              <a:latin typeface="Arial" charset="0"/>
            </a:endParaRPr>
          </a:p>
        </p:txBody>
      </p:sp>
    </p:spTree>
    <p:extLst>
      <p:ext uri="{BB962C8B-B14F-4D97-AF65-F5344CB8AC3E}">
        <p14:creationId xmlns:p14="http://schemas.microsoft.com/office/powerpoint/2010/main" val="16596011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BÀN THÊM VỀ ĐỔI MỚI CĂN BẢN, TOÀN DIỆN</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Do </a:t>
            </a:r>
            <a:r>
              <a:rPr lang="en-US" sz="2400" b="1" kern="0">
                <a:solidFill>
                  <a:srgbClr val="0000FF"/>
                </a:solidFill>
                <a:latin typeface="Arial" charset="0"/>
              </a:rPr>
              <a:t>hiện nay chưa có văn bản, tài liệu tuyên truyền nào làm rõ các nội dung về </a:t>
            </a:r>
            <a:r>
              <a:rPr lang="en-US" sz="2400" b="1" kern="0" smtClean="0">
                <a:solidFill>
                  <a:srgbClr val="FF0066"/>
                </a:solidFill>
                <a:latin typeface="Arial" charset="0"/>
              </a:rPr>
              <a:t>đổi </a:t>
            </a:r>
            <a:r>
              <a:rPr lang="en-US" sz="2400" b="1" kern="0">
                <a:solidFill>
                  <a:srgbClr val="FF0066"/>
                </a:solidFill>
                <a:latin typeface="Arial" charset="0"/>
              </a:rPr>
              <a:t>mới căn bản và đổi mới toàn diện giáo dục và đào </a:t>
            </a:r>
            <a:r>
              <a:rPr lang="en-US" sz="2400" b="1" kern="0" smtClean="0">
                <a:solidFill>
                  <a:srgbClr val="FF0066"/>
                </a:solidFill>
                <a:latin typeface="Arial" charset="0"/>
              </a:rPr>
              <a:t>tạo</a:t>
            </a:r>
            <a:r>
              <a:rPr lang="en-US" sz="2400" b="1" kern="0" smtClean="0">
                <a:solidFill>
                  <a:srgbClr val="0000FF"/>
                </a:solidFill>
                <a:latin typeface="Arial" charset="0"/>
              </a:rPr>
              <a:t>.</a:t>
            </a:r>
          </a:p>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Vì </a:t>
            </a:r>
            <a:r>
              <a:rPr lang="en-US" sz="2400" b="1" kern="0">
                <a:solidFill>
                  <a:srgbClr val="0000FF"/>
                </a:solidFill>
                <a:latin typeface="Arial" charset="0"/>
              </a:rPr>
              <a:t>vậy, Phòng Chính trị, tư tưởng – Pháp chế trích dẫn một đoạn trong bài viết </a:t>
            </a:r>
            <a:r>
              <a:rPr lang="en-US" sz="2400" b="1" kern="0">
                <a:solidFill>
                  <a:srgbClr val="FF0066"/>
                </a:solidFill>
                <a:latin typeface="Arial" charset="0"/>
              </a:rPr>
              <a:t>“8 điểm yếu của giáo dục Việt Nam”</a:t>
            </a:r>
            <a:r>
              <a:rPr lang="en-US" sz="2400" b="1" kern="0">
                <a:solidFill>
                  <a:srgbClr val="0000FF"/>
                </a:solidFill>
                <a:latin typeface="Arial" charset="0"/>
              </a:rPr>
              <a:t> của tác giả Ngân Lệ (THPT Phan Thanh Giản, Ba Tri, Bến Tre), đăng trên Báo Điện tử Giáo dục Việt Nam ngày 26/11/2012 có đề cập đến những vấn đề </a:t>
            </a:r>
            <a:r>
              <a:rPr lang="en-US" sz="2400" b="1" kern="0" smtClean="0">
                <a:solidFill>
                  <a:srgbClr val="0000FF"/>
                </a:solidFill>
                <a:latin typeface="Arial" charset="0"/>
              </a:rPr>
              <a:t>trên.</a:t>
            </a:r>
          </a:p>
          <a:p>
            <a:pPr indent="-457200"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CBCC </a:t>
            </a:r>
            <a:r>
              <a:rPr lang="en-US" sz="2400" b="1" kern="0">
                <a:solidFill>
                  <a:srgbClr val="0000FF"/>
                </a:solidFill>
                <a:latin typeface="Arial" charset="0"/>
              </a:rPr>
              <a:t>trong </a:t>
            </a:r>
            <a:r>
              <a:rPr lang="en-US" sz="2400" b="1" kern="0" smtClean="0">
                <a:solidFill>
                  <a:srgbClr val="0000FF"/>
                </a:solidFill>
                <a:latin typeface="Arial" charset="0"/>
              </a:rPr>
              <a:t>cơ quan cùng </a:t>
            </a:r>
            <a:r>
              <a:rPr lang="en-US" sz="2400" b="1" kern="0">
                <a:solidFill>
                  <a:srgbClr val="0000FF"/>
                </a:solidFill>
                <a:latin typeface="Arial" charset="0"/>
              </a:rPr>
              <a:t>thảo luận, đóng góp ý kiến làm rõ vấn đề, đưa ra được những luận điểm, giải pháp hay đóng góp cho sự phát triển của ngành GDĐT.</a:t>
            </a:r>
          </a:p>
        </p:txBody>
      </p:sp>
    </p:spTree>
    <p:extLst>
      <p:ext uri="{BB962C8B-B14F-4D97-AF65-F5344CB8AC3E}">
        <p14:creationId xmlns:p14="http://schemas.microsoft.com/office/powerpoint/2010/main" val="42099407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BÀN THÊM VỀ ĐỔI MỚI CĂN BẢN</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800"/>
              </a:spcBef>
              <a:spcAft>
                <a:spcPts val="0"/>
              </a:spcAft>
              <a:buClr>
                <a:srgbClr val="FF0000"/>
              </a:buClr>
              <a:buNone/>
              <a:defRPr/>
            </a:pPr>
            <a:r>
              <a:rPr lang="en-US" sz="1900" b="1" kern="0" smtClean="0">
                <a:solidFill>
                  <a:srgbClr val="FF0066"/>
                </a:solidFill>
                <a:latin typeface="Arial" charset="0"/>
              </a:rPr>
              <a:t>Đổi </a:t>
            </a:r>
            <a:r>
              <a:rPr lang="en-US" sz="1900" b="1" kern="0">
                <a:solidFill>
                  <a:srgbClr val="FF0066"/>
                </a:solidFill>
                <a:latin typeface="Arial" charset="0"/>
              </a:rPr>
              <a:t>mới căn bản</a:t>
            </a:r>
            <a:r>
              <a:rPr lang="en-US" sz="1900" b="1" kern="0">
                <a:solidFill>
                  <a:srgbClr val="0000FF"/>
                </a:solidFill>
                <a:latin typeface="Arial" charset="0"/>
              </a:rPr>
              <a:t> được hiểu là </a:t>
            </a:r>
            <a:r>
              <a:rPr lang="en-US" sz="1900" b="1" kern="0">
                <a:solidFill>
                  <a:srgbClr val="FF0066"/>
                </a:solidFill>
                <a:latin typeface="Arial" charset="0"/>
              </a:rPr>
              <a:t>đổi mới những vấn đề cốt lõi nhất để làm thay đổi và nâng cao về chất của hệ thống giáo dục</a:t>
            </a:r>
            <a:r>
              <a:rPr lang="en-US" sz="1900" b="1" kern="0">
                <a:solidFill>
                  <a:srgbClr val="0000FF"/>
                </a:solidFill>
                <a:latin typeface="Arial" charset="0"/>
              </a:rPr>
              <a:t>, nhằm đáp ứng với đòi hỏi của đất nước trong giai đoạn mới, đó là</a:t>
            </a:r>
            <a:r>
              <a:rPr lang="en-US" sz="1900" b="1" kern="0" smtClean="0">
                <a:solidFill>
                  <a:srgbClr val="0000FF"/>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Đổi </a:t>
            </a:r>
            <a:r>
              <a:rPr lang="en-US" sz="1900" b="1" kern="0">
                <a:solidFill>
                  <a:srgbClr val="0000FF"/>
                </a:solidFill>
                <a:latin typeface="Arial" charset="0"/>
              </a:rPr>
              <a:t>mới tư duy, nhận thức, triết lý về </a:t>
            </a:r>
            <a:r>
              <a:rPr lang="en-US" sz="1900" b="1" kern="0" smtClean="0">
                <a:solidFill>
                  <a:srgbClr val="0000FF"/>
                </a:solidFill>
                <a:latin typeface="Arial" charset="0"/>
              </a:rPr>
              <a:t>GD, </a:t>
            </a:r>
            <a:r>
              <a:rPr lang="en-US" sz="1900" b="1" kern="0">
                <a:solidFill>
                  <a:srgbClr val="0000FF"/>
                </a:solidFill>
                <a:latin typeface="Arial" charset="0"/>
              </a:rPr>
              <a:t>về sứ mạng của </a:t>
            </a:r>
            <a:r>
              <a:rPr lang="en-US" sz="1900" b="1" kern="0" smtClean="0">
                <a:solidFill>
                  <a:srgbClr val="0000FF"/>
                </a:solidFill>
                <a:latin typeface="Arial" charset="0"/>
              </a:rPr>
              <a:t>GD.</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Đổi </a:t>
            </a:r>
            <a:r>
              <a:rPr lang="en-US" sz="1900" b="1" kern="0">
                <a:solidFill>
                  <a:srgbClr val="0000FF"/>
                </a:solidFill>
                <a:latin typeface="Arial" charset="0"/>
              </a:rPr>
              <a:t>mới quan điểm phát triển giáo dục</a:t>
            </a:r>
            <a:r>
              <a:rPr lang="en-US" sz="1900" b="1" kern="0" smtClean="0">
                <a:solidFill>
                  <a:srgbClr val="0000FF"/>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mục tiêu giáo dục</a:t>
            </a:r>
            <a:r>
              <a:rPr lang="en-US" sz="1900" b="1" kern="0" smtClean="0">
                <a:solidFill>
                  <a:srgbClr val="FF0066"/>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Đổi </a:t>
            </a:r>
            <a:r>
              <a:rPr lang="en-US" sz="1900" b="1" kern="0">
                <a:solidFill>
                  <a:srgbClr val="0000FF"/>
                </a:solidFill>
                <a:latin typeface="Arial" charset="0"/>
              </a:rPr>
              <a:t>mới và lành mạnh hóa môi trường giáo dục</a:t>
            </a:r>
            <a:r>
              <a:rPr lang="en-US" sz="1900" b="1" kern="0" smtClean="0">
                <a:solidFill>
                  <a:srgbClr val="0000FF"/>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nội dung và phương thức giáo dục</a:t>
            </a:r>
            <a:r>
              <a:rPr lang="en-US" sz="1900" b="1" kern="0" smtClean="0">
                <a:solidFill>
                  <a:srgbClr val="FF0066"/>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cơ chế phát triển giáo dục</a:t>
            </a:r>
            <a:r>
              <a:rPr lang="en-US" sz="1900" b="1" kern="0" smtClean="0">
                <a:solidFill>
                  <a:srgbClr val="FF0066"/>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Đổi </a:t>
            </a:r>
            <a:r>
              <a:rPr lang="en-US" sz="1900" b="1" kern="0">
                <a:solidFill>
                  <a:srgbClr val="0000FF"/>
                </a:solidFill>
                <a:latin typeface="Arial" charset="0"/>
              </a:rPr>
              <a:t>mới động lực - nguồn lực phát triển giáo dục</a:t>
            </a:r>
            <a:r>
              <a:rPr lang="en-US" sz="1900" b="1" kern="0" smtClean="0">
                <a:solidFill>
                  <a:srgbClr val="0000FF"/>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tổ chức chỉ đạo thực hiện quá trình đổi mới </a:t>
            </a:r>
            <a:r>
              <a:rPr lang="en-US" sz="1900" b="1" kern="0" smtClean="0">
                <a:solidFill>
                  <a:srgbClr val="FF0066"/>
                </a:solidFill>
                <a:latin typeface="Arial" charset="0"/>
              </a:rPr>
              <a:t>GD.</a:t>
            </a:r>
          </a:p>
          <a:p>
            <a:pPr marL="107950" indent="0" algn="just" eaLnBrk="1" hangingPunct="1">
              <a:lnSpc>
                <a:spcPct val="105000"/>
              </a:lnSpc>
              <a:spcBef>
                <a:spcPts val="800"/>
              </a:spcBef>
              <a:spcAft>
                <a:spcPts val="0"/>
              </a:spcAft>
              <a:buClr>
                <a:srgbClr val="FF0000"/>
              </a:buClr>
              <a:buNone/>
              <a:defRPr/>
            </a:pPr>
            <a:r>
              <a:rPr lang="en-US" sz="1900" b="1" kern="0" smtClean="0">
                <a:solidFill>
                  <a:srgbClr val="0000FF"/>
                </a:solidFill>
                <a:latin typeface="Arial" charset="0"/>
              </a:rPr>
              <a:t>Đây là </a:t>
            </a:r>
            <a:r>
              <a:rPr lang="en-US" sz="1900" b="1" kern="0">
                <a:solidFill>
                  <a:srgbClr val="0000FF"/>
                </a:solidFill>
                <a:latin typeface="Arial" charset="0"/>
              </a:rPr>
              <a:t>những yếu tố cơ bản cần được nghiên cứu làm rõ cả về cơ sở khoa học và thực tiễn để làm nền tảng cho đổi mới Hệ thống giáo dục. Đây là những vấn đề rất quan trọng, chưa được nghiên cứu thấu đáo và có hệ thống, hiện đang còn có nhiều ý kiến khác nhau</a:t>
            </a:r>
            <a:r>
              <a:rPr lang="en-US" sz="1900" b="1" kern="0" smtClean="0">
                <a:solidFill>
                  <a:srgbClr val="0000FF"/>
                </a:solidFill>
                <a:latin typeface="Arial" charset="0"/>
              </a:rPr>
              <a:t>.</a:t>
            </a:r>
            <a:endParaRPr lang="en-US" sz="1900" b="1" kern="0">
              <a:solidFill>
                <a:srgbClr val="FF0000"/>
              </a:solidFill>
              <a:latin typeface="Arial" charset="0"/>
            </a:endParaRPr>
          </a:p>
        </p:txBody>
      </p:sp>
    </p:spTree>
    <p:extLst>
      <p:ext uri="{BB962C8B-B14F-4D97-AF65-F5344CB8AC3E}">
        <p14:creationId xmlns:p14="http://schemas.microsoft.com/office/powerpoint/2010/main" val="889921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BÀN THÊM VỀ ĐỔI MỚI TOÀN DIỆN</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800"/>
              </a:spcBef>
              <a:spcAft>
                <a:spcPts val="0"/>
              </a:spcAft>
              <a:buClr>
                <a:srgbClr val="FF0000"/>
              </a:buClr>
              <a:buNone/>
              <a:defRPr/>
            </a:pPr>
            <a:r>
              <a:rPr lang="en-US" sz="1900" b="1" kern="0" smtClean="0">
                <a:solidFill>
                  <a:srgbClr val="FF0066"/>
                </a:solidFill>
                <a:latin typeface="Arial" charset="0"/>
              </a:rPr>
              <a:t>Đổi </a:t>
            </a:r>
            <a:r>
              <a:rPr lang="en-US" sz="1900" b="1" kern="0">
                <a:solidFill>
                  <a:srgbClr val="FF0066"/>
                </a:solidFill>
                <a:latin typeface="Arial" charset="0"/>
              </a:rPr>
              <a:t>mới toàn diện</a:t>
            </a:r>
            <a:r>
              <a:rPr lang="en-US" sz="1900" b="1" kern="0">
                <a:solidFill>
                  <a:srgbClr val="0000FF"/>
                </a:solidFill>
                <a:latin typeface="Arial" charset="0"/>
              </a:rPr>
              <a:t> nền giáo dục được hiểu là </a:t>
            </a:r>
            <a:r>
              <a:rPr lang="en-US" sz="1900" b="1" kern="0">
                <a:solidFill>
                  <a:srgbClr val="FF0066"/>
                </a:solidFill>
                <a:latin typeface="Arial" charset="0"/>
              </a:rPr>
              <a:t>đổi mới về tất cả các mặt, các yếu tố cấu thành hệ thống giáo dục và các quá trình giáo dục</a:t>
            </a:r>
            <a:r>
              <a:rPr lang="en-US" sz="1900" b="1" kern="0">
                <a:solidFill>
                  <a:srgbClr val="0000FF"/>
                </a:solidFill>
                <a:latin typeface="Arial" charset="0"/>
              </a:rPr>
              <a:t> như</a:t>
            </a:r>
            <a:r>
              <a:rPr lang="en-US" sz="1900" b="1" kern="0" smtClean="0">
                <a:solidFill>
                  <a:srgbClr val="0000FF"/>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Đổi </a:t>
            </a:r>
            <a:r>
              <a:rPr lang="en-US" sz="1900" b="1" kern="0">
                <a:solidFill>
                  <a:srgbClr val="0000FF"/>
                </a:solidFill>
                <a:latin typeface="Arial" charset="0"/>
              </a:rPr>
              <a:t>mới và hoàn thiện hệ thống giáo dục quốc gia</a:t>
            </a:r>
            <a:r>
              <a:rPr lang="en-US" sz="1900" b="1" kern="0" smtClean="0">
                <a:solidFill>
                  <a:srgbClr val="0000FF"/>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Đổi </a:t>
            </a:r>
            <a:r>
              <a:rPr lang="en-US" sz="1900" b="1" kern="0">
                <a:solidFill>
                  <a:srgbClr val="0000FF"/>
                </a:solidFill>
                <a:latin typeface="Arial" charset="0"/>
              </a:rPr>
              <a:t>mới ở tất cả các cấp, bậc học, các hình thức giáo dục, đào tạo</a:t>
            </a:r>
            <a:r>
              <a:rPr lang="en-US" sz="1900" b="1" kern="0" smtClean="0">
                <a:solidFill>
                  <a:srgbClr val="0000FF"/>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đồng bộ về nội dung, chương trình và phương pháp </a:t>
            </a:r>
            <a:r>
              <a:rPr lang="en-US" sz="1900" b="1" kern="0" smtClean="0">
                <a:solidFill>
                  <a:srgbClr val="FF0066"/>
                </a:solidFill>
                <a:latin typeface="Arial" charset="0"/>
              </a:rPr>
              <a:t>GDĐT .</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và nâng cao chất lượng đội ngũ </a:t>
            </a:r>
            <a:r>
              <a:rPr lang="en-US" sz="1900" b="1" kern="0" smtClean="0">
                <a:solidFill>
                  <a:srgbClr val="FF0066"/>
                </a:solidFill>
                <a:latin typeface="Arial" charset="0"/>
              </a:rPr>
              <a:t>CBQL giáo dục và  giáo </a:t>
            </a:r>
            <a:r>
              <a:rPr lang="en-US" sz="1900" b="1" kern="0">
                <a:solidFill>
                  <a:srgbClr val="FF0066"/>
                </a:solidFill>
                <a:latin typeface="Arial" charset="0"/>
              </a:rPr>
              <a:t>viên</a:t>
            </a:r>
            <a:r>
              <a:rPr lang="en-US" sz="1900" b="1" kern="0" smtClean="0">
                <a:solidFill>
                  <a:srgbClr val="FF0066"/>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Đổi </a:t>
            </a:r>
            <a:r>
              <a:rPr lang="en-US" sz="1900" b="1" kern="0">
                <a:solidFill>
                  <a:srgbClr val="0000FF"/>
                </a:solidFill>
                <a:latin typeface="Arial" charset="0"/>
              </a:rPr>
              <a:t>mới và nâng cao chế độ đãi ngộ - tôn vinh gắn liền với nâng cao chế độ trách nhiệm xã hội của các nhà giáo</a:t>
            </a:r>
            <a:r>
              <a:rPr lang="en-US" sz="1900" b="1" kern="0" smtClean="0">
                <a:solidFill>
                  <a:srgbClr val="0000FF"/>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và nâng cao </a:t>
            </a:r>
            <a:r>
              <a:rPr lang="en-US" sz="1900" b="1" kern="0" smtClean="0">
                <a:solidFill>
                  <a:srgbClr val="FF0066"/>
                </a:solidFill>
                <a:latin typeface="Arial" charset="0"/>
              </a:rPr>
              <a:t>CSVC, </a:t>
            </a:r>
            <a:r>
              <a:rPr lang="en-US" sz="1900" b="1" kern="0">
                <a:solidFill>
                  <a:srgbClr val="FF0066"/>
                </a:solidFill>
                <a:latin typeface="Arial" charset="0"/>
              </a:rPr>
              <a:t>kỹ thuật của các cơ sở giáo dục, đào tạo</a:t>
            </a:r>
            <a:r>
              <a:rPr lang="en-US" sz="1900" b="1" kern="0" smtClean="0">
                <a:solidFill>
                  <a:srgbClr val="FF0066"/>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cơ chế hoạt động của các cơ sở giáo dục, đào tạo</a:t>
            </a:r>
            <a:r>
              <a:rPr lang="en-US" sz="1900" b="1" kern="0" smtClean="0">
                <a:solidFill>
                  <a:srgbClr val="FF0066"/>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Đổi </a:t>
            </a:r>
            <a:r>
              <a:rPr lang="en-US" sz="1900" b="1" kern="0">
                <a:solidFill>
                  <a:srgbClr val="FF0066"/>
                </a:solidFill>
                <a:latin typeface="Arial" charset="0"/>
              </a:rPr>
              <a:t>mới và hoàn thiện cơ chế quản lý giáo dục</a:t>
            </a:r>
            <a:r>
              <a:rPr lang="en-US" sz="1900" b="1" kern="0" smtClean="0">
                <a:solidFill>
                  <a:srgbClr val="FF0066"/>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FF0066"/>
                </a:solidFill>
                <a:latin typeface="Arial" charset="0"/>
              </a:rPr>
              <a:t>Đẩy </a:t>
            </a:r>
            <a:r>
              <a:rPr lang="en-US" sz="1900" b="1" kern="0">
                <a:solidFill>
                  <a:srgbClr val="FF0066"/>
                </a:solidFill>
                <a:latin typeface="Arial" charset="0"/>
              </a:rPr>
              <a:t>mạnh xã hội hoá giáo dục và xây dựng xã hội học tập</a:t>
            </a:r>
            <a:r>
              <a:rPr lang="en-US" sz="1900" b="1" kern="0" smtClean="0">
                <a:solidFill>
                  <a:srgbClr val="FF0066"/>
                </a:solidFill>
                <a:latin typeface="Arial" charset="0"/>
              </a:rPr>
              <a:t>.</a:t>
            </a:r>
          </a:p>
          <a:p>
            <a:pPr marL="625475" indent="-515938" algn="just" eaLnBrk="1" hangingPunct="1">
              <a:lnSpc>
                <a:spcPct val="105000"/>
              </a:lnSpc>
              <a:spcBef>
                <a:spcPts val="800"/>
              </a:spcBef>
              <a:spcAft>
                <a:spcPts val="0"/>
              </a:spcAft>
              <a:buClr>
                <a:srgbClr val="FF0000"/>
              </a:buClr>
              <a:buFont typeface="+mj-lt"/>
              <a:buAutoNum type="arabicPeriod"/>
              <a:defRPr/>
            </a:pPr>
            <a:r>
              <a:rPr lang="en-US" sz="1900" b="1" kern="0" smtClean="0">
                <a:solidFill>
                  <a:srgbClr val="0000FF"/>
                </a:solidFill>
                <a:latin typeface="Arial" charset="0"/>
              </a:rPr>
              <a:t>Hình </a:t>
            </a:r>
            <a:r>
              <a:rPr lang="en-US" sz="1900" b="1" kern="0">
                <a:solidFill>
                  <a:srgbClr val="0000FF"/>
                </a:solidFill>
                <a:latin typeface="Arial" charset="0"/>
              </a:rPr>
              <a:t>thành đồng bộ và lành mạnh hóa môi trường giáo dục gồm môi trường nhà trường, môi trường gia đình và môi trường xã hội.</a:t>
            </a:r>
          </a:p>
          <a:p>
            <a:pPr marL="625475" indent="-515938" algn="just" eaLnBrk="1" hangingPunct="1">
              <a:lnSpc>
                <a:spcPct val="105000"/>
              </a:lnSpc>
              <a:spcBef>
                <a:spcPts val="800"/>
              </a:spcBef>
              <a:spcAft>
                <a:spcPts val="0"/>
              </a:spcAft>
              <a:buClr>
                <a:srgbClr val="FF0000"/>
              </a:buClr>
              <a:buFont typeface="+mj-lt"/>
              <a:buAutoNum type="arabicPeriod"/>
              <a:defRPr/>
            </a:pPr>
            <a:endParaRPr lang="en-US" sz="1900" b="1" kern="0" smtClean="0">
              <a:solidFill>
                <a:srgbClr val="0000FF"/>
              </a:solidFill>
              <a:latin typeface="Arial" charset="0"/>
            </a:endParaRPr>
          </a:p>
        </p:txBody>
      </p:sp>
    </p:spTree>
    <p:extLst>
      <p:ext uri="{BB962C8B-B14F-4D97-AF65-F5344CB8AC3E}">
        <p14:creationId xmlns:p14="http://schemas.microsoft.com/office/powerpoint/2010/main" val="40824466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BÀN THÊM VỀ ĐỔI MỚI CĂN BẢN, TOÀN DIỆN</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2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Nội </a:t>
            </a:r>
            <a:r>
              <a:rPr lang="en-US" sz="2100" b="1" kern="0">
                <a:solidFill>
                  <a:srgbClr val="0000FF"/>
                </a:solidFill>
                <a:latin typeface="Arial" charset="0"/>
              </a:rPr>
              <a:t>dung đổi mới căn bản và nội dung đổi mới toàn diện gắn bó mật thiết với nhau; phải trên cơ sở </a:t>
            </a:r>
            <a:r>
              <a:rPr lang="en-US" sz="2100" b="1" kern="0">
                <a:solidFill>
                  <a:srgbClr val="FF0066"/>
                </a:solidFill>
                <a:latin typeface="Arial" charset="0"/>
              </a:rPr>
              <a:t>làm rõ các “nội dung căn bản” để cụ thể hoá cho </a:t>
            </a:r>
            <a:r>
              <a:rPr lang="en-US" sz="2100" b="1" kern="0" smtClean="0">
                <a:solidFill>
                  <a:srgbClr val="FF0066"/>
                </a:solidFill>
                <a:latin typeface="Arial" charset="0"/>
              </a:rPr>
              <a:t>các “</a:t>
            </a:r>
            <a:r>
              <a:rPr lang="en-US" sz="2100" b="1" kern="0">
                <a:solidFill>
                  <a:srgbClr val="FF0066"/>
                </a:solidFill>
                <a:latin typeface="Arial" charset="0"/>
              </a:rPr>
              <a:t>nội dung toàn diện”. </a:t>
            </a:r>
            <a:endParaRPr lang="en-US" sz="2100" b="1" kern="0" smtClean="0">
              <a:solidFill>
                <a:srgbClr val="FF0066"/>
              </a:solidFill>
              <a:latin typeface="Arial" charset="0"/>
            </a:endParaRPr>
          </a:p>
          <a:p>
            <a:pPr indent="-457200" algn="just" eaLnBrk="1" hangingPunct="1">
              <a:lnSpc>
                <a:spcPct val="108000"/>
              </a:lnSpc>
              <a:spcBef>
                <a:spcPts val="12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Bởi </a:t>
            </a:r>
            <a:r>
              <a:rPr lang="en-US" sz="2100" b="1" kern="0">
                <a:solidFill>
                  <a:srgbClr val="0000FF"/>
                </a:solidFill>
                <a:latin typeface="Arial" charset="0"/>
              </a:rPr>
              <a:t>vì một nền giáo dục </a:t>
            </a:r>
            <a:r>
              <a:rPr lang="en-US" sz="2100" b="1" kern="0">
                <a:solidFill>
                  <a:srgbClr val="FF0066"/>
                </a:solidFill>
                <a:latin typeface="Arial" charset="0"/>
              </a:rPr>
              <a:t>“học một lần cho làm việc </a:t>
            </a:r>
            <a:r>
              <a:rPr lang="en-US" sz="2100" b="1" kern="0" smtClean="0">
                <a:solidFill>
                  <a:srgbClr val="FF0066"/>
                </a:solidFill>
                <a:latin typeface="Arial" charset="0"/>
              </a:rPr>
              <a:t>cả </a:t>
            </a:r>
            <a:r>
              <a:rPr lang="en-US" sz="2100" b="1" kern="0">
                <a:solidFill>
                  <a:srgbClr val="FF0066"/>
                </a:solidFill>
                <a:latin typeface="Arial" charset="0"/>
              </a:rPr>
              <a:t>đời”</a:t>
            </a:r>
            <a:r>
              <a:rPr lang="en-US" sz="2100" b="1" kern="0">
                <a:solidFill>
                  <a:srgbClr val="0000FF"/>
                </a:solidFill>
                <a:latin typeface="Arial" charset="0"/>
              </a:rPr>
              <a:t> khác căn bản với nền giáo dục </a:t>
            </a:r>
            <a:r>
              <a:rPr lang="en-US" sz="2100" b="1" kern="0">
                <a:solidFill>
                  <a:srgbClr val="FF0066"/>
                </a:solidFill>
                <a:latin typeface="Arial" charset="0"/>
              </a:rPr>
              <a:t>“học cả đời để luôn thích ứng công việc và cuộc sống”</a:t>
            </a:r>
            <a:r>
              <a:rPr lang="en-US" sz="2100" b="1" kern="0">
                <a:solidFill>
                  <a:srgbClr val="0000FF"/>
                </a:solidFill>
                <a:latin typeface="Arial" charset="0"/>
              </a:rPr>
              <a:t>, lại càng khác hơn so với nền giáo dục trong xã hội thông tin và </a:t>
            </a:r>
            <a:r>
              <a:rPr lang="en-US" sz="2100" b="1" kern="0" smtClean="0">
                <a:solidFill>
                  <a:srgbClr val="0000FF"/>
                </a:solidFill>
                <a:latin typeface="Arial" charset="0"/>
              </a:rPr>
              <a:t>nền </a:t>
            </a:r>
            <a:r>
              <a:rPr lang="en-US" sz="2100" b="1" kern="0">
                <a:solidFill>
                  <a:srgbClr val="0000FF"/>
                </a:solidFill>
                <a:latin typeface="Arial" charset="0"/>
              </a:rPr>
              <a:t>kinh tế tri thức; nền giáo dục được bao cấp </a:t>
            </a:r>
            <a:r>
              <a:rPr lang="en-US" sz="2100" b="1" kern="0" smtClean="0">
                <a:solidFill>
                  <a:srgbClr val="0000FF"/>
                </a:solidFill>
                <a:latin typeface="Arial" charset="0"/>
              </a:rPr>
              <a:t>hoàn </a:t>
            </a:r>
            <a:r>
              <a:rPr lang="en-US" sz="2100" b="1" kern="0">
                <a:solidFill>
                  <a:srgbClr val="0000FF"/>
                </a:solidFill>
                <a:latin typeface="Arial" charset="0"/>
              </a:rPr>
              <a:t>toàn khác với nền giáo dục trong điều kiện kinh tế thị trường và hội nhập quốc </a:t>
            </a:r>
            <a:r>
              <a:rPr lang="en-US" sz="2100" b="1" kern="0" smtClean="0">
                <a:solidFill>
                  <a:srgbClr val="0000FF"/>
                </a:solidFill>
                <a:latin typeface="Arial" charset="0"/>
              </a:rPr>
              <a:t>tế.</a:t>
            </a:r>
          </a:p>
          <a:p>
            <a:pPr marL="577850" indent="0" algn="just" eaLnBrk="1" hangingPunct="1">
              <a:lnSpc>
                <a:spcPct val="105000"/>
              </a:lnSpc>
              <a:spcBef>
                <a:spcPts val="1200"/>
              </a:spcBef>
              <a:spcAft>
                <a:spcPts val="0"/>
              </a:spcAft>
              <a:buClr>
                <a:srgbClr val="FF0000"/>
              </a:buClr>
              <a:buNone/>
              <a:defRPr/>
            </a:pPr>
            <a:r>
              <a:rPr lang="en-US" sz="2000" i="1" kern="0" smtClean="0">
                <a:solidFill>
                  <a:srgbClr val="000066"/>
                </a:solidFill>
                <a:latin typeface="Arial" charset="0"/>
              </a:rPr>
              <a:t>(Những </a:t>
            </a:r>
            <a:r>
              <a:rPr lang="en-US" sz="2000" i="1" kern="0">
                <a:solidFill>
                  <a:srgbClr val="000066"/>
                </a:solidFill>
                <a:latin typeface="Arial" charset="0"/>
              </a:rPr>
              <a:t>nội dung còn lại của bài viết xin vui lòng xem trên </a:t>
            </a:r>
            <a:r>
              <a:rPr lang="en-US" sz="2000" i="1" kern="0" smtClean="0">
                <a:solidFill>
                  <a:srgbClr val="000066"/>
                </a:solidFill>
                <a:latin typeface="Arial" charset="0"/>
              </a:rPr>
              <a:t/>
            </a:r>
            <a:br>
              <a:rPr lang="en-US" sz="2000" i="1" kern="0" smtClean="0">
                <a:solidFill>
                  <a:srgbClr val="000066"/>
                </a:solidFill>
                <a:latin typeface="Arial" charset="0"/>
              </a:rPr>
            </a:br>
            <a:r>
              <a:rPr lang="en-US" sz="2000" i="1" kern="0" smtClean="0">
                <a:solidFill>
                  <a:srgbClr val="000066"/>
                </a:solidFill>
                <a:latin typeface="Arial" charset="0"/>
              </a:rPr>
              <a:t>website  của </a:t>
            </a:r>
            <a:r>
              <a:rPr lang="en-US" sz="2000" i="1" kern="0">
                <a:solidFill>
                  <a:srgbClr val="000066"/>
                </a:solidFill>
                <a:latin typeface="Arial" charset="0"/>
              </a:rPr>
              <a:t>Báo Điện tử Giáo dục Việt </a:t>
            </a:r>
            <a:r>
              <a:rPr lang="en-US" sz="2000" i="1" kern="0" smtClean="0">
                <a:solidFill>
                  <a:srgbClr val="000066"/>
                </a:solidFill>
                <a:latin typeface="Arial" charset="0"/>
              </a:rPr>
              <a:t>Nam.</a:t>
            </a:r>
          </a:p>
          <a:p>
            <a:pPr marL="577850" indent="0" algn="just" eaLnBrk="1" hangingPunct="1">
              <a:lnSpc>
                <a:spcPct val="105000"/>
              </a:lnSpc>
              <a:spcBef>
                <a:spcPts val="600"/>
              </a:spcBef>
              <a:spcAft>
                <a:spcPts val="0"/>
              </a:spcAft>
              <a:buClr>
                <a:srgbClr val="FF0000"/>
              </a:buClr>
              <a:buNone/>
              <a:defRPr/>
            </a:pPr>
            <a:r>
              <a:rPr lang="en-US" sz="2000" i="1" kern="0" smtClean="0">
                <a:solidFill>
                  <a:srgbClr val="000066"/>
                </a:solidFill>
                <a:latin typeface="Arial" charset="0"/>
              </a:rPr>
              <a:t>Một số nội dung về đổi mới căn bản, toàn diện xin vui lòng xem thêm trong Nghị quyết 44 của Chính phủ, Quyết định 2653 của Bộ GDĐT và Tài liệu hỏi – đáp về một số nội dung đổi mới căn bản, toàn diện giáo dục và đào tạo của Bộ GDĐT)</a:t>
            </a:r>
            <a:endParaRPr lang="en-US" sz="2000" i="1" kern="0" baseline="30000">
              <a:solidFill>
                <a:srgbClr val="000066"/>
              </a:solidFill>
              <a:latin typeface="Arial" charset="0"/>
            </a:endParaRPr>
          </a:p>
        </p:txBody>
      </p:sp>
    </p:spTree>
    <p:extLst>
      <p:ext uri="{BB962C8B-B14F-4D97-AF65-F5344CB8AC3E}">
        <p14:creationId xmlns:p14="http://schemas.microsoft.com/office/powerpoint/2010/main" val="22307501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35</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133600"/>
            <a:ext cx="8715375" cy="1905000"/>
          </a:xfrm>
          <a:noFill/>
        </p:spPr>
        <p:txBody>
          <a:bodyPr tIns="155850" bIns="77925" anchor="ctr"/>
          <a:lstStyle/>
          <a:p>
            <a:pPr algn="ctr" eaLnBrk="1" hangingPunct="1">
              <a:lnSpc>
                <a:spcPct val="110000"/>
              </a:lnSpc>
              <a:spcBef>
                <a:spcPts val="600"/>
              </a:spcBef>
              <a:spcAft>
                <a:spcPts val="600"/>
              </a:spcAft>
            </a:pPr>
            <a:r>
              <a:rPr lang="en-US" sz="3600" b="1" smtClean="0">
                <a:solidFill>
                  <a:srgbClr val="FF0066"/>
                </a:solidFill>
                <a:latin typeface="Arial" panose="020B0604020202020204" pitchFamily="34" charset="0"/>
                <a:cs typeface="Arial" panose="020B0604020202020204" pitchFamily="34" charset="0"/>
              </a:rPr>
              <a:t>GIỚI THIỆU </a:t>
            </a:r>
            <a:br>
              <a:rPr lang="en-US" sz="3600" b="1" smtClean="0">
                <a:solidFill>
                  <a:srgbClr val="FF0066"/>
                </a:solidFill>
                <a:latin typeface="Arial" panose="020B0604020202020204" pitchFamily="34" charset="0"/>
                <a:cs typeface="Arial" panose="020B0604020202020204" pitchFamily="34" charset="0"/>
              </a:rPr>
            </a:br>
            <a:r>
              <a:rPr lang="en-US" sz="3600" b="1" smtClean="0">
                <a:solidFill>
                  <a:srgbClr val="FF0066"/>
                </a:solidFill>
                <a:latin typeface="Arial" panose="020B0604020202020204" pitchFamily="34" charset="0"/>
                <a:cs typeface="Arial" panose="020B0604020202020204" pitchFamily="34" charset="0"/>
              </a:rPr>
              <a:t>LUẬT PHÒNG, CHỐNG THIÊN TAI </a:t>
            </a:r>
            <a:br>
              <a:rPr lang="en-US" sz="3600" b="1" smtClean="0">
                <a:solidFill>
                  <a:srgbClr val="FF0066"/>
                </a:solidFill>
                <a:latin typeface="Arial" panose="020B0604020202020204" pitchFamily="34" charset="0"/>
                <a:cs typeface="Arial" panose="020B0604020202020204" pitchFamily="34" charset="0"/>
              </a:rPr>
            </a:br>
            <a:r>
              <a:rPr lang="en-US" sz="3600" b="1" smtClean="0">
                <a:solidFill>
                  <a:srgbClr val="FF0066"/>
                </a:solidFill>
                <a:latin typeface="Arial" panose="020B0604020202020204" pitchFamily="34" charset="0"/>
                <a:cs typeface="Arial" panose="020B0604020202020204" pitchFamily="34" charset="0"/>
              </a:rPr>
              <a:t>NĂM 2013</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9907229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GIỚI THIỆU LUẬT PHÒNG, CHỐNG THIÊN TAI NĂM 2013</a:t>
            </a:r>
            <a:endParaRPr lang="en-US" sz="24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232848"/>
            <a:ext cx="3962402" cy="5563870"/>
          </a:xfrm>
          <a:prstGeom prst="rect">
            <a:avLst/>
          </a:prstGeom>
        </p:spPr>
      </p:pic>
      <p:sp>
        <p:nvSpPr>
          <p:cNvPr id="8" name="Rectangle 3"/>
          <p:cNvSpPr txBox="1">
            <a:spLocks noChangeArrowheads="1"/>
          </p:cNvSpPr>
          <p:nvPr/>
        </p:nvSpPr>
        <p:spPr bwMode="auto">
          <a:xfrm>
            <a:off x="4343400" y="1219200"/>
            <a:ext cx="46593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eaLnBrk="1" hangingPunct="1">
              <a:lnSpc>
                <a:spcPct val="110000"/>
              </a:lnSpc>
              <a:spcBef>
                <a:spcPts val="2400"/>
              </a:spcBef>
              <a:spcAft>
                <a:spcPts val="0"/>
              </a:spcAft>
              <a:buClr>
                <a:srgbClr val="FF0000"/>
              </a:buClr>
              <a:buFont typeface="Wingdings" panose="05000000000000000000" pitchFamily="2" charset="2"/>
              <a:buChar char="Ø"/>
              <a:defRPr/>
            </a:pPr>
            <a:r>
              <a:rPr lang="en-US" sz="2500" b="1" kern="0" smtClean="0">
                <a:solidFill>
                  <a:srgbClr val="0000FF"/>
                </a:solidFill>
                <a:latin typeface="Arial" charset="0"/>
              </a:rPr>
              <a:t>   </a:t>
            </a:r>
            <a:r>
              <a:rPr lang="vi-VN" sz="2500" b="1" kern="0" smtClean="0">
                <a:solidFill>
                  <a:srgbClr val="0000FF"/>
                </a:solidFill>
                <a:latin typeface="Arial" charset="0"/>
              </a:rPr>
              <a:t>Thiên </a:t>
            </a:r>
            <a:r>
              <a:rPr lang="vi-VN" sz="2500" b="1" kern="0">
                <a:solidFill>
                  <a:srgbClr val="0000FF"/>
                </a:solidFill>
                <a:latin typeface="Arial" charset="0"/>
              </a:rPr>
              <a:t>tai là hiện tượng </a:t>
            </a:r>
            <a:r>
              <a:rPr lang="en-US" sz="2500" b="1" kern="0" smtClean="0">
                <a:solidFill>
                  <a:srgbClr val="0000FF"/>
                </a:solidFill>
                <a:latin typeface="Arial" charset="0"/>
              </a:rPr>
              <a:t/>
            </a:r>
            <a:br>
              <a:rPr lang="en-US" sz="2500" b="1" kern="0" smtClean="0">
                <a:solidFill>
                  <a:srgbClr val="0000FF"/>
                </a:solidFill>
                <a:latin typeface="Arial" charset="0"/>
              </a:rPr>
            </a:br>
            <a:r>
              <a:rPr lang="vi-VN" sz="2500" b="1" kern="0" smtClean="0">
                <a:solidFill>
                  <a:srgbClr val="0000FF"/>
                </a:solidFill>
                <a:latin typeface="Arial" charset="0"/>
              </a:rPr>
              <a:t>tự </a:t>
            </a:r>
            <a:r>
              <a:rPr lang="vi-VN" sz="2500" b="1" kern="0">
                <a:solidFill>
                  <a:srgbClr val="0000FF"/>
                </a:solidFill>
                <a:latin typeface="Arial" charset="0"/>
              </a:rPr>
              <a:t>nhiên bất thường có thể </a:t>
            </a:r>
            <a:r>
              <a:rPr lang="vi-VN" sz="2500" b="1" kern="0" smtClean="0">
                <a:solidFill>
                  <a:srgbClr val="0000FF"/>
                </a:solidFill>
                <a:latin typeface="Arial" charset="0"/>
              </a:rPr>
              <a:t>gây</a:t>
            </a:r>
            <a:r>
              <a:rPr lang="en-US" sz="2500" b="1" kern="0" smtClean="0">
                <a:solidFill>
                  <a:srgbClr val="0000FF"/>
                </a:solidFill>
                <a:latin typeface="Arial" charset="0"/>
              </a:rPr>
              <a:t> </a:t>
            </a:r>
            <a:r>
              <a:rPr lang="vi-VN" sz="2500" b="1" kern="0" smtClean="0">
                <a:solidFill>
                  <a:srgbClr val="0000FF"/>
                </a:solidFill>
                <a:latin typeface="Arial" charset="0"/>
              </a:rPr>
              <a:t>thiệt </a:t>
            </a:r>
            <a:r>
              <a:rPr lang="vi-VN" sz="2500" b="1" kern="0">
                <a:solidFill>
                  <a:srgbClr val="0000FF"/>
                </a:solidFill>
                <a:latin typeface="Arial" charset="0"/>
              </a:rPr>
              <a:t>hại về người, tài sản, môi trường</a:t>
            </a:r>
            <a:r>
              <a:rPr lang="vi-VN" sz="2500" b="1" kern="0" smtClean="0">
                <a:solidFill>
                  <a:srgbClr val="0000FF"/>
                </a:solidFill>
                <a:latin typeface="Arial" charset="0"/>
              </a:rPr>
              <a:t>,</a:t>
            </a:r>
            <a:r>
              <a:rPr lang="en-US" sz="2500" b="1" kern="0" smtClean="0">
                <a:solidFill>
                  <a:srgbClr val="0000FF"/>
                </a:solidFill>
                <a:latin typeface="Arial" charset="0"/>
              </a:rPr>
              <a:t> </a:t>
            </a:r>
            <a:r>
              <a:rPr lang="vi-VN" sz="2500" b="1" kern="0" smtClean="0">
                <a:solidFill>
                  <a:srgbClr val="0000FF"/>
                </a:solidFill>
                <a:latin typeface="Arial" charset="0"/>
              </a:rPr>
              <a:t>điều </a:t>
            </a:r>
            <a:r>
              <a:rPr lang="vi-VN" sz="2500" b="1" kern="0">
                <a:solidFill>
                  <a:srgbClr val="0000FF"/>
                </a:solidFill>
                <a:latin typeface="Arial" charset="0"/>
              </a:rPr>
              <a:t>kiện sống và các hoạt động </a:t>
            </a:r>
            <a:r>
              <a:rPr lang="en-US" sz="2500" b="1" kern="0" smtClean="0">
                <a:solidFill>
                  <a:srgbClr val="0000FF"/>
                </a:solidFill>
                <a:latin typeface="Arial" charset="0"/>
              </a:rPr>
              <a:t/>
            </a:r>
            <a:br>
              <a:rPr lang="en-US" sz="2500" b="1" kern="0" smtClean="0">
                <a:solidFill>
                  <a:srgbClr val="0000FF"/>
                </a:solidFill>
                <a:latin typeface="Arial" charset="0"/>
              </a:rPr>
            </a:br>
            <a:r>
              <a:rPr lang="en-US" sz="2500" b="1" kern="0" smtClean="0">
                <a:solidFill>
                  <a:srgbClr val="0000FF"/>
                </a:solidFill>
                <a:latin typeface="Arial" charset="0"/>
              </a:rPr>
              <a:t>kinh </a:t>
            </a:r>
            <a:r>
              <a:rPr lang="en-US" sz="2500" b="1" kern="0">
                <a:solidFill>
                  <a:srgbClr val="0000FF"/>
                </a:solidFill>
                <a:latin typeface="Arial" charset="0"/>
              </a:rPr>
              <a:t>tế - xã hội.</a:t>
            </a:r>
          </a:p>
          <a:p>
            <a:pPr marL="0" indent="0" algn="just" eaLnBrk="1" hangingPunct="1">
              <a:lnSpc>
                <a:spcPct val="110000"/>
              </a:lnSpc>
              <a:spcBef>
                <a:spcPts val="2400"/>
              </a:spcBef>
              <a:spcAft>
                <a:spcPts val="0"/>
              </a:spcAft>
              <a:buClr>
                <a:srgbClr val="FF0000"/>
              </a:buClr>
              <a:buFont typeface="Wingdings" panose="05000000000000000000" pitchFamily="2" charset="2"/>
              <a:buChar char="Ø"/>
              <a:defRPr/>
            </a:pPr>
            <a:r>
              <a:rPr lang="en-US" sz="2500" b="1" kern="0" smtClean="0">
                <a:solidFill>
                  <a:srgbClr val="0000FF"/>
                </a:solidFill>
                <a:latin typeface="Arial" charset="0"/>
              </a:rPr>
              <a:t>    </a:t>
            </a:r>
            <a:r>
              <a:rPr lang="vi-VN" sz="2500" b="1" kern="0" smtClean="0">
                <a:solidFill>
                  <a:srgbClr val="0000FF"/>
                </a:solidFill>
                <a:latin typeface="Arial" charset="0"/>
              </a:rPr>
              <a:t>Phòng</a:t>
            </a:r>
            <a:r>
              <a:rPr lang="vi-VN" sz="2500" b="1" kern="0">
                <a:solidFill>
                  <a:srgbClr val="0000FF"/>
                </a:solidFill>
                <a:latin typeface="Arial" charset="0"/>
              </a:rPr>
              <a:t>, chống thiên tai là quá trình mang tính hệ thống, bao gồm hoạt động </a:t>
            </a:r>
            <a:r>
              <a:rPr lang="vi-VN" sz="2500" b="1" kern="0">
                <a:solidFill>
                  <a:srgbClr val="FF0066"/>
                </a:solidFill>
                <a:latin typeface="Arial" charset="0"/>
              </a:rPr>
              <a:t>phòng ngừa,</a:t>
            </a:r>
            <a:r>
              <a:rPr lang="vi-VN" sz="2500" b="1" kern="0">
                <a:solidFill>
                  <a:srgbClr val="0000FF"/>
                </a:solidFill>
                <a:latin typeface="Arial" charset="0"/>
              </a:rPr>
              <a:t> </a:t>
            </a:r>
            <a:r>
              <a:rPr lang="vi-VN" sz="2500" b="1" kern="0">
                <a:solidFill>
                  <a:srgbClr val="00B050"/>
                </a:solidFill>
                <a:latin typeface="Arial" charset="0"/>
              </a:rPr>
              <a:t>ứng phó</a:t>
            </a:r>
            <a:r>
              <a:rPr lang="vi-VN" sz="2500" b="1" kern="0">
                <a:solidFill>
                  <a:srgbClr val="0000FF"/>
                </a:solidFill>
                <a:latin typeface="Arial" charset="0"/>
              </a:rPr>
              <a:t> và </a:t>
            </a:r>
            <a:r>
              <a:rPr lang="vi-VN" sz="2500" b="1" kern="0">
                <a:solidFill>
                  <a:srgbClr val="FF0000"/>
                </a:solidFill>
                <a:latin typeface="Arial" charset="0"/>
              </a:rPr>
              <a:t>khắc phục hậu quả thiên tai.</a:t>
            </a:r>
            <a:endParaRPr lang="en-US" sz="2500" b="1" kern="0">
              <a:solidFill>
                <a:srgbClr val="FF0000"/>
              </a:solidFill>
              <a:latin typeface="Arial" charset="0"/>
            </a:endParaRPr>
          </a:p>
        </p:txBody>
      </p:sp>
    </p:spTree>
    <p:extLst>
      <p:ext uri="{BB962C8B-B14F-4D97-AF65-F5344CB8AC3E}">
        <p14:creationId xmlns:p14="http://schemas.microsoft.com/office/powerpoint/2010/main" val="3174807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GIỚI THIỆU LUẬT PHÒNG, CHỐNG THIÊN TAI NĂM 2013</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5212080" y="1219200"/>
            <a:ext cx="379063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82563" indent="0" algn="ctr" eaLnBrk="1" hangingPunct="1">
              <a:lnSpc>
                <a:spcPct val="110000"/>
              </a:lnSpc>
              <a:spcBef>
                <a:spcPts val="1800"/>
              </a:spcBef>
              <a:spcAft>
                <a:spcPts val="0"/>
              </a:spcAft>
              <a:buClr>
                <a:srgbClr val="FF0000"/>
              </a:buClr>
              <a:buNone/>
              <a:defRPr/>
            </a:pPr>
            <a:r>
              <a:rPr lang="vi-VN" sz="2250" b="1" kern="0" smtClean="0">
                <a:solidFill>
                  <a:srgbClr val="0000FF"/>
                </a:solidFill>
                <a:latin typeface="Arial" charset="0"/>
              </a:rPr>
              <a:t>Thiên </a:t>
            </a:r>
            <a:r>
              <a:rPr lang="vi-VN" sz="2250" b="1" kern="0">
                <a:solidFill>
                  <a:srgbClr val="0000FF"/>
                </a:solidFill>
                <a:latin typeface="Arial" charset="0"/>
              </a:rPr>
              <a:t>tai </a:t>
            </a:r>
            <a:r>
              <a:rPr lang="vi-VN" sz="2250" b="1" kern="0" smtClean="0">
                <a:solidFill>
                  <a:srgbClr val="0000FF"/>
                </a:solidFill>
                <a:latin typeface="Arial" charset="0"/>
              </a:rPr>
              <a:t>bao gồm:</a:t>
            </a:r>
            <a:endParaRPr lang="en-US" sz="2250" b="1" kern="0" smtClean="0">
              <a:solidFill>
                <a:srgbClr val="0000FF"/>
              </a:solidFill>
              <a:latin typeface="Arial" charset="0"/>
            </a:endParaRPr>
          </a:p>
          <a:p>
            <a:pPr marL="0" indent="1588"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250" b="1" kern="0" smtClean="0">
                <a:solidFill>
                  <a:srgbClr val="0000FF"/>
                </a:solidFill>
                <a:latin typeface="Arial" charset="0"/>
              </a:rPr>
              <a:t>   B</a:t>
            </a:r>
            <a:r>
              <a:rPr lang="vi-VN" sz="2250" b="1" kern="0" smtClean="0">
                <a:solidFill>
                  <a:srgbClr val="0000FF"/>
                </a:solidFill>
                <a:latin typeface="Arial" charset="0"/>
              </a:rPr>
              <a:t>ão, áp thấp nhiệt đới, </a:t>
            </a:r>
            <a:r>
              <a:rPr lang="en-US" sz="2250" b="1" kern="0" smtClean="0">
                <a:solidFill>
                  <a:srgbClr val="0000FF"/>
                </a:solidFill>
                <a:latin typeface="Arial" charset="0"/>
              </a:rPr>
              <a:t>m</a:t>
            </a:r>
            <a:r>
              <a:rPr lang="vi-VN" sz="2250" b="1" kern="0" smtClean="0">
                <a:solidFill>
                  <a:srgbClr val="0000FF"/>
                </a:solidFill>
                <a:latin typeface="Arial" charset="0"/>
              </a:rPr>
              <a:t>ưa </a:t>
            </a:r>
            <a:r>
              <a:rPr lang="vi-VN" sz="2250" b="1" kern="0">
                <a:solidFill>
                  <a:srgbClr val="0000FF"/>
                </a:solidFill>
                <a:latin typeface="Arial" charset="0"/>
              </a:rPr>
              <a:t>lớn, lũ, lũ quét, ngập </a:t>
            </a:r>
            <a:r>
              <a:rPr lang="vi-VN" sz="2250" b="1" kern="0" smtClean="0">
                <a:solidFill>
                  <a:srgbClr val="0000FF"/>
                </a:solidFill>
                <a:latin typeface="Arial" charset="0"/>
              </a:rPr>
              <a:t>lụt</a:t>
            </a:r>
            <a:r>
              <a:rPr lang="en-US" sz="2250" b="1" kern="0" smtClean="0">
                <a:solidFill>
                  <a:srgbClr val="0000FF"/>
                </a:solidFill>
                <a:latin typeface="Arial" charset="0"/>
              </a:rPr>
              <a:t>, </a:t>
            </a:r>
            <a:r>
              <a:rPr lang="vi-VN" sz="2250" b="1" kern="0" smtClean="0">
                <a:solidFill>
                  <a:srgbClr val="0000FF"/>
                </a:solidFill>
                <a:latin typeface="Arial" charset="0"/>
              </a:rPr>
              <a:t>nước </a:t>
            </a:r>
            <a:r>
              <a:rPr lang="vi-VN" sz="2250" b="1" kern="0">
                <a:solidFill>
                  <a:srgbClr val="0000FF"/>
                </a:solidFill>
                <a:latin typeface="Arial" charset="0"/>
              </a:rPr>
              <a:t>dâng</a:t>
            </a:r>
            <a:r>
              <a:rPr lang="vi-VN" sz="2250" b="1" kern="0" smtClean="0">
                <a:solidFill>
                  <a:srgbClr val="0000FF"/>
                </a:solidFill>
                <a:latin typeface="Arial" charset="0"/>
              </a:rPr>
              <a:t>,</a:t>
            </a:r>
            <a:r>
              <a:rPr lang="en-US" sz="2250" b="1" kern="0" smtClean="0">
                <a:solidFill>
                  <a:srgbClr val="0000FF"/>
                </a:solidFill>
                <a:latin typeface="Arial" charset="0"/>
              </a:rPr>
              <a:t> </a:t>
            </a:r>
            <a:r>
              <a:rPr lang="vi-VN" sz="2250" b="1" kern="0" smtClean="0">
                <a:solidFill>
                  <a:srgbClr val="0000FF"/>
                </a:solidFill>
                <a:latin typeface="Arial" charset="0"/>
              </a:rPr>
              <a:t>xâm </a:t>
            </a:r>
            <a:r>
              <a:rPr lang="vi-VN" sz="2250" b="1" kern="0">
                <a:solidFill>
                  <a:srgbClr val="0000FF"/>
                </a:solidFill>
                <a:latin typeface="Arial" charset="0"/>
              </a:rPr>
              <a:t>nhập mặn, </a:t>
            </a:r>
            <a:r>
              <a:rPr lang="vi-VN" sz="2250" b="1" kern="0" smtClean="0">
                <a:solidFill>
                  <a:srgbClr val="0000FF"/>
                </a:solidFill>
                <a:latin typeface="Arial" charset="0"/>
              </a:rPr>
              <a:t>nắng nóng</a:t>
            </a:r>
            <a:r>
              <a:rPr lang="en-US" sz="2250" b="1" kern="0" smtClean="0">
                <a:solidFill>
                  <a:srgbClr val="0000FF"/>
                </a:solidFill>
                <a:latin typeface="Arial" charset="0"/>
              </a:rPr>
              <a:t>.</a:t>
            </a:r>
          </a:p>
          <a:p>
            <a:pPr marL="0" indent="1588"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250" b="1" kern="0" smtClean="0">
                <a:solidFill>
                  <a:srgbClr val="0000FF"/>
                </a:solidFill>
                <a:latin typeface="Arial" charset="0"/>
              </a:rPr>
              <a:t>   L</a:t>
            </a:r>
            <a:r>
              <a:rPr lang="vi-VN" sz="2250" b="1" kern="0" smtClean="0">
                <a:solidFill>
                  <a:srgbClr val="0000FF"/>
                </a:solidFill>
                <a:latin typeface="Arial" charset="0"/>
              </a:rPr>
              <a:t>ốc, sét</a:t>
            </a:r>
            <a:r>
              <a:rPr lang="en-US" sz="2250" b="1" kern="0" smtClean="0">
                <a:solidFill>
                  <a:srgbClr val="0000FF"/>
                </a:solidFill>
                <a:latin typeface="Arial" charset="0"/>
              </a:rPr>
              <a:t>, </a:t>
            </a:r>
            <a:r>
              <a:rPr lang="vi-VN" sz="2250" b="1" kern="0" smtClean="0">
                <a:solidFill>
                  <a:srgbClr val="0000FF"/>
                </a:solidFill>
                <a:latin typeface="Arial" charset="0"/>
              </a:rPr>
              <a:t>sạt </a:t>
            </a:r>
            <a:r>
              <a:rPr lang="vi-VN" sz="2250" b="1" kern="0">
                <a:solidFill>
                  <a:srgbClr val="0000FF"/>
                </a:solidFill>
                <a:latin typeface="Arial" charset="0"/>
              </a:rPr>
              <a:t>lở đất do mưa lũ hoặc dòng chảy, sụt lún đất do mưa lũ hoặc dòng chảy</a:t>
            </a:r>
            <a:r>
              <a:rPr lang="vi-VN" sz="2250" b="1" kern="0" smtClean="0">
                <a:solidFill>
                  <a:srgbClr val="0000FF"/>
                </a:solidFill>
                <a:latin typeface="Arial" charset="0"/>
              </a:rPr>
              <a:t>, </a:t>
            </a:r>
            <a:r>
              <a:rPr lang="vi-VN" sz="2250" b="1" kern="0">
                <a:solidFill>
                  <a:srgbClr val="0000FF"/>
                </a:solidFill>
                <a:latin typeface="Arial" charset="0"/>
              </a:rPr>
              <a:t>hạn hán, rét hại, mưa đá, sương muối, động đất, sóng thần và các loại thiên tai khác.</a:t>
            </a:r>
            <a:endParaRPr lang="en-US" sz="2250" b="1" kern="0">
              <a:solidFill>
                <a:srgbClr val="0000FF"/>
              </a:solidFill>
              <a:latin typeface="Arial" charset="0"/>
            </a:endParaRPr>
          </a:p>
        </p:txBody>
      </p:sp>
      <p:pic>
        <p:nvPicPr>
          <p:cNvPr id="5" name="Picture 4"/>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76200" y="1341120"/>
            <a:ext cx="2468880" cy="2011680"/>
          </a:xfrm>
          <a:prstGeom prst="rect">
            <a:avLst/>
          </a:prstGeom>
          <a:ln>
            <a:solidFill>
              <a:srgbClr val="FF0000"/>
            </a:solidFill>
          </a:ln>
        </p:spPr>
      </p:pic>
      <p:pic>
        <p:nvPicPr>
          <p:cNvPr id="6" name="Picture 5"/>
          <p:cNvPicPr>
            <a:picLocks/>
          </p:cNvPicPr>
          <p:nvPr/>
        </p:nvPicPr>
        <p:blipFill>
          <a:blip r:embed="rId3">
            <a:extLst>
              <a:ext uri="{28A0092B-C50C-407E-A947-70E740481C1C}">
                <a14:useLocalDpi xmlns:a14="http://schemas.microsoft.com/office/drawing/2010/main" val="0"/>
              </a:ext>
            </a:extLst>
          </a:blip>
          <a:stretch>
            <a:fillRect/>
          </a:stretch>
        </p:blipFill>
        <p:spPr>
          <a:xfrm>
            <a:off x="2680648" y="4160520"/>
            <a:ext cx="2468880" cy="2011680"/>
          </a:xfrm>
          <a:prstGeom prst="rect">
            <a:avLst/>
          </a:prstGeom>
          <a:ln>
            <a:solidFill>
              <a:srgbClr val="FF0000"/>
            </a:solidFill>
          </a:ln>
        </p:spPr>
      </p:pic>
      <p:pic>
        <p:nvPicPr>
          <p:cNvPr id="7" name="Picture 6"/>
          <p:cNvPicPr>
            <a:picLocks/>
          </p:cNvPicPr>
          <p:nvPr/>
        </p:nvPicPr>
        <p:blipFill>
          <a:blip r:embed="rId4">
            <a:extLst>
              <a:ext uri="{28A0092B-C50C-407E-A947-70E740481C1C}">
                <a14:useLocalDpi xmlns:a14="http://schemas.microsoft.com/office/drawing/2010/main" val="0"/>
              </a:ext>
            </a:extLst>
          </a:blip>
          <a:stretch>
            <a:fillRect/>
          </a:stretch>
        </p:blipFill>
        <p:spPr>
          <a:xfrm>
            <a:off x="96240" y="4160520"/>
            <a:ext cx="2468880" cy="2011680"/>
          </a:xfrm>
          <a:prstGeom prst="rect">
            <a:avLst/>
          </a:prstGeom>
          <a:ln>
            <a:solidFill>
              <a:srgbClr val="FF0000"/>
            </a:solidFill>
          </a:ln>
        </p:spPr>
      </p:pic>
      <p:pic>
        <p:nvPicPr>
          <p:cNvPr id="9" name="Picture 8"/>
          <p:cNvPicPr>
            <a:picLocks/>
          </p:cNvPicPr>
          <p:nvPr/>
        </p:nvPicPr>
        <p:blipFill>
          <a:blip r:embed="rId5">
            <a:extLst>
              <a:ext uri="{28A0092B-C50C-407E-A947-70E740481C1C}">
                <a14:useLocalDpi xmlns:a14="http://schemas.microsoft.com/office/drawing/2010/main" val="0"/>
              </a:ext>
            </a:extLst>
          </a:blip>
          <a:stretch>
            <a:fillRect/>
          </a:stretch>
        </p:blipFill>
        <p:spPr>
          <a:xfrm>
            <a:off x="2667000" y="1341120"/>
            <a:ext cx="2468880" cy="2011680"/>
          </a:xfrm>
          <a:prstGeom prst="rect">
            <a:avLst/>
          </a:prstGeom>
          <a:ln>
            <a:solidFill>
              <a:srgbClr val="FF0000"/>
            </a:solidFill>
          </a:ln>
        </p:spPr>
      </p:pic>
      <p:sp>
        <p:nvSpPr>
          <p:cNvPr id="10" name="Rectangle 3"/>
          <p:cNvSpPr txBox="1">
            <a:spLocks noChangeArrowheads="1"/>
          </p:cNvSpPr>
          <p:nvPr/>
        </p:nvSpPr>
        <p:spPr bwMode="auto">
          <a:xfrm>
            <a:off x="276748" y="3390900"/>
            <a:ext cx="2107864"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Bão</a:t>
            </a:r>
          </a:p>
        </p:txBody>
      </p:sp>
      <p:sp>
        <p:nvSpPr>
          <p:cNvPr id="11" name="Rectangle 3"/>
          <p:cNvSpPr txBox="1">
            <a:spLocks noChangeArrowheads="1"/>
          </p:cNvSpPr>
          <p:nvPr/>
        </p:nvSpPr>
        <p:spPr bwMode="auto">
          <a:xfrm>
            <a:off x="2847508" y="3390900"/>
            <a:ext cx="2107864"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Lũ quét</a:t>
            </a:r>
          </a:p>
        </p:txBody>
      </p:sp>
      <p:sp>
        <p:nvSpPr>
          <p:cNvPr id="12" name="Rectangle 3"/>
          <p:cNvSpPr txBox="1">
            <a:spLocks noChangeArrowheads="1"/>
          </p:cNvSpPr>
          <p:nvPr/>
        </p:nvSpPr>
        <p:spPr bwMode="auto">
          <a:xfrm>
            <a:off x="276748" y="6210300"/>
            <a:ext cx="2107864"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Ngập lụt</a:t>
            </a:r>
          </a:p>
        </p:txBody>
      </p:sp>
      <p:sp>
        <p:nvSpPr>
          <p:cNvPr id="13" name="Rectangle 3"/>
          <p:cNvSpPr txBox="1">
            <a:spLocks noChangeArrowheads="1"/>
          </p:cNvSpPr>
          <p:nvPr/>
        </p:nvSpPr>
        <p:spPr bwMode="auto">
          <a:xfrm>
            <a:off x="2847508" y="6210300"/>
            <a:ext cx="2107864" cy="4191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100" b="1" kern="0" smtClean="0">
                <a:solidFill>
                  <a:srgbClr val="0000FF"/>
                </a:solidFill>
                <a:latin typeface="Arial" charset="0"/>
              </a:rPr>
              <a:t>Xâm ngập mặn</a:t>
            </a:r>
          </a:p>
        </p:txBody>
      </p:sp>
    </p:spTree>
    <p:extLst>
      <p:ext uri="{BB962C8B-B14F-4D97-AF65-F5344CB8AC3E}">
        <p14:creationId xmlns:p14="http://schemas.microsoft.com/office/powerpoint/2010/main" val="3330053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SỰ </a:t>
            </a:r>
            <a:r>
              <a:rPr lang="en-US" sz="2400" b="1">
                <a:solidFill>
                  <a:srgbClr val="FF0000"/>
                </a:solidFill>
                <a:latin typeface="Arial" panose="020B0604020202020204" pitchFamily="34" charset="0"/>
                <a:cs typeface="Arial" panose="020B0604020202020204" pitchFamily="34" charset="0"/>
              </a:rPr>
              <a:t>CẦN THIẾT </a:t>
            </a:r>
            <a:r>
              <a:rPr lang="en-US" sz="2400" b="1" smtClean="0">
                <a:solidFill>
                  <a:srgbClr val="FF0000"/>
                </a:solidFill>
                <a:latin typeface="Arial" panose="020B0604020202020204" pitchFamily="34" charset="0"/>
                <a:cs typeface="Arial" panose="020B0604020202020204" pitchFamily="34" charset="0"/>
              </a:rPr>
              <a:t>BAN </a:t>
            </a:r>
            <a:r>
              <a:rPr lang="en-US" sz="2400" b="1">
                <a:solidFill>
                  <a:srgbClr val="FF0000"/>
                </a:solidFill>
                <a:latin typeface="Arial" panose="020B0604020202020204" pitchFamily="34" charset="0"/>
                <a:cs typeface="Arial" panose="020B0604020202020204" pitchFamily="34" charset="0"/>
              </a:rPr>
              <a:t>HÀNH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LUẬT </a:t>
            </a:r>
            <a:r>
              <a:rPr lang="en-US" sz="2400" b="1">
                <a:solidFill>
                  <a:srgbClr val="FF0000"/>
                </a:solidFill>
                <a:latin typeface="Arial" panose="020B0604020202020204" pitchFamily="34" charset="0"/>
                <a:cs typeface="Arial" panose="020B0604020202020204" pitchFamily="34" charset="0"/>
              </a:rPr>
              <a:t>PHÒNG, CHỐNG THIÊN TAI</a:t>
            </a:r>
          </a:p>
        </p:txBody>
      </p:sp>
      <p:sp>
        <p:nvSpPr>
          <p:cNvPr id="8" name="Rectangle 3"/>
          <p:cNvSpPr txBox="1">
            <a:spLocks noChangeArrowheads="1"/>
          </p:cNvSpPr>
          <p:nvPr/>
        </p:nvSpPr>
        <p:spPr bwMode="auto">
          <a:xfrm>
            <a:off x="141288" y="1219200"/>
            <a:ext cx="8861425" cy="1219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2300" b="1" kern="0" smtClean="0">
                <a:solidFill>
                  <a:srgbClr val="0000FF"/>
                </a:solidFill>
                <a:latin typeface="Arial" charset="0"/>
              </a:rPr>
              <a:t>Việt </a:t>
            </a:r>
            <a:r>
              <a:rPr lang="en-US" sz="2300" b="1" kern="0">
                <a:solidFill>
                  <a:srgbClr val="0000FF"/>
                </a:solidFill>
                <a:latin typeface="Arial" charset="0"/>
              </a:rPr>
              <a:t>Nam với khí hậu nhiệt đới gió mùa nằm ở </a:t>
            </a:r>
            <a:r>
              <a:rPr lang="en-US" sz="2300" b="1" kern="0">
                <a:solidFill>
                  <a:srgbClr val="FF0066"/>
                </a:solidFill>
                <a:latin typeface="Arial" charset="0"/>
              </a:rPr>
              <a:t>một trong 05 ổ bão lớn của thế giới</a:t>
            </a:r>
            <a:r>
              <a:rPr lang="en-US" sz="2300" b="1" kern="0">
                <a:solidFill>
                  <a:srgbClr val="0000FF"/>
                </a:solidFill>
                <a:latin typeface="Arial" charset="0"/>
              </a:rPr>
              <a:t>, hàng năm phải đối mặt với nhiều loại thiên tai xảy </a:t>
            </a:r>
            <a:r>
              <a:rPr lang="en-US" sz="2300" b="1" kern="0" smtClean="0">
                <a:solidFill>
                  <a:srgbClr val="0000FF"/>
                </a:solidFill>
                <a:latin typeface="Arial" charset="0"/>
              </a:rPr>
              <a:t>ra.</a:t>
            </a:r>
            <a:endParaRPr lang="en-US" sz="2300" b="1" kern="0">
              <a:solidFill>
                <a:srgbClr val="0000FF"/>
              </a:solidFill>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360" y="2514600"/>
            <a:ext cx="7659840" cy="4029074"/>
          </a:xfrm>
          <a:prstGeom prst="rect">
            <a:avLst/>
          </a:prstGeom>
        </p:spPr>
      </p:pic>
    </p:spTree>
    <p:extLst>
      <p:ext uri="{BB962C8B-B14F-4D97-AF65-F5344CB8AC3E}">
        <p14:creationId xmlns:p14="http://schemas.microsoft.com/office/powerpoint/2010/main" val="1421942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SỰ </a:t>
            </a:r>
            <a:r>
              <a:rPr lang="en-US" sz="2400" b="1">
                <a:solidFill>
                  <a:srgbClr val="FF0000"/>
                </a:solidFill>
                <a:latin typeface="Arial" panose="020B0604020202020204" pitchFamily="34" charset="0"/>
                <a:cs typeface="Arial" panose="020B0604020202020204" pitchFamily="34" charset="0"/>
              </a:rPr>
              <a:t>CẦN THIẾT </a:t>
            </a:r>
            <a:r>
              <a:rPr lang="en-US" sz="2400" b="1" smtClean="0">
                <a:solidFill>
                  <a:srgbClr val="FF0000"/>
                </a:solidFill>
                <a:latin typeface="Arial" panose="020B0604020202020204" pitchFamily="34" charset="0"/>
                <a:cs typeface="Arial" panose="020B0604020202020204" pitchFamily="34" charset="0"/>
              </a:rPr>
              <a:t>BAN </a:t>
            </a:r>
            <a:r>
              <a:rPr lang="en-US" sz="2400" b="1">
                <a:solidFill>
                  <a:srgbClr val="FF0000"/>
                </a:solidFill>
                <a:latin typeface="Arial" panose="020B0604020202020204" pitchFamily="34" charset="0"/>
                <a:cs typeface="Arial" panose="020B0604020202020204" pitchFamily="34" charset="0"/>
              </a:rPr>
              <a:t>HÀNH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LUẬT </a:t>
            </a:r>
            <a:r>
              <a:rPr lang="en-US" sz="2400" b="1">
                <a:solidFill>
                  <a:srgbClr val="FF0000"/>
                </a:solidFill>
                <a:latin typeface="Arial" panose="020B0604020202020204" pitchFamily="34" charset="0"/>
                <a:cs typeface="Arial" panose="020B0604020202020204" pitchFamily="34" charset="0"/>
              </a:rPr>
              <a:t>PHÒNG, CHỐNG THIÊN TAI</a:t>
            </a:r>
          </a:p>
        </p:txBody>
      </p:sp>
      <p:sp>
        <p:nvSpPr>
          <p:cNvPr id="8" name="Rectangle 3"/>
          <p:cNvSpPr txBox="1">
            <a:spLocks noChangeArrowheads="1"/>
          </p:cNvSpPr>
          <p:nvPr/>
        </p:nvSpPr>
        <p:spPr bwMode="auto">
          <a:xfrm>
            <a:off x="141288" y="1219200"/>
            <a:ext cx="8861425" cy="246888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Trong </a:t>
            </a:r>
            <a:r>
              <a:rPr lang="en-US" sz="2000" b="1" kern="0">
                <a:solidFill>
                  <a:srgbClr val="0000FF"/>
                </a:solidFill>
                <a:latin typeface="Arial" charset="0"/>
              </a:rPr>
              <a:t>những năm gần đây, diễn biến thiên tai và thời tiết ở Việt Nam ngày càng có nhiều biểu hiện bất thường và phức tạp hơn. Biến đổi khí hậu và tình trạng trái đất ấm lên được cảnh báo sẽ làm cho thiên tai trở nên tồi tệ hơn trên phạm vi toàn cầu. </a:t>
            </a:r>
            <a:endParaRPr lang="en-US" sz="2000" b="1" kern="0" smtClean="0">
              <a:solidFill>
                <a:srgbClr val="0000FF"/>
              </a:solidFill>
              <a:latin typeface="Arial" charset="0"/>
            </a:endParaRPr>
          </a:p>
          <a:p>
            <a:pPr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Ở </a:t>
            </a:r>
            <a:r>
              <a:rPr lang="en-US" sz="2000" b="1" kern="0">
                <a:solidFill>
                  <a:srgbClr val="0000FF"/>
                </a:solidFill>
                <a:latin typeface="Arial" charset="0"/>
              </a:rPr>
              <a:t>cấp độ quốc gia, quá trình công nghiệp hóa, đô thị hóa cùng với sự gia tăng dân số càng làm gia tăng các nguy cơ, hiểm họa trước thiên tai</a:t>
            </a:r>
            <a:r>
              <a:rPr lang="en-US" sz="2000" b="1" kern="0" smtClean="0">
                <a:solidFill>
                  <a:srgbClr val="0000FF"/>
                </a:solidFill>
                <a:latin typeface="Arial" charset="0"/>
              </a:rPr>
              <a:t>.</a:t>
            </a: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198120" y="3733800"/>
            <a:ext cx="4297680" cy="2834640"/>
          </a:xfrm>
          <a:prstGeom prst="rect">
            <a:avLst/>
          </a:prstGeom>
          <a:ln>
            <a:solidFill>
              <a:srgbClr val="FF0000"/>
            </a:solidFill>
          </a:ln>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93920" y="3733800"/>
            <a:ext cx="4297680" cy="2834640"/>
          </a:xfrm>
          <a:prstGeom prst="rect">
            <a:avLst/>
          </a:prstGeom>
          <a:ln>
            <a:solidFill>
              <a:srgbClr val="FF0000"/>
            </a:solidFill>
          </a:ln>
        </p:spPr>
      </p:pic>
    </p:spTree>
    <p:extLst>
      <p:ext uri="{BB962C8B-B14F-4D97-AF65-F5344CB8AC3E}">
        <p14:creationId xmlns:p14="http://schemas.microsoft.com/office/powerpoint/2010/main" val="2576531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bwMode="auto">
          <a:xfrm>
            <a:off x="234952" y="1600200"/>
            <a:ext cx="243204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55850" rIns="91440" bIns="77925"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lnSpc>
                <a:spcPct val="110000"/>
              </a:lnSpc>
              <a:spcBef>
                <a:spcPct val="20000"/>
              </a:spcBef>
              <a:spcAft>
                <a:spcPct val="20000"/>
              </a:spcAft>
            </a:pPr>
            <a:r>
              <a:rPr lang="en-US" sz="3600" b="1" kern="0" smtClean="0">
                <a:solidFill>
                  <a:srgbClr val="FF0066"/>
                </a:solidFill>
                <a:latin typeface="VNI-Franko" pitchFamily="2" charset="0"/>
              </a:rPr>
              <a:t>NGAØY</a:t>
            </a:r>
            <a:br>
              <a:rPr lang="en-US" sz="3600" b="1" kern="0" smtClean="0">
                <a:solidFill>
                  <a:srgbClr val="FF0066"/>
                </a:solidFill>
                <a:latin typeface="VNI-Franko" pitchFamily="2" charset="0"/>
              </a:rPr>
            </a:br>
            <a:r>
              <a:rPr lang="en-US" sz="3600" b="1" kern="0" smtClean="0">
                <a:solidFill>
                  <a:srgbClr val="FF0066"/>
                </a:solidFill>
                <a:latin typeface="VNI-Franko" pitchFamily="2" charset="0"/>
              </a:rPr>
              <a:t>PHAÙP LUAÄT NÖÔÙC CHXHCN VIEÄT NAM</a:t>
            </a:r>
            <a:endParaRPr lang="en-US" altLang="en-US" sz="3600" b="1" kern="0">
              <a:solidFill>
                <a:srgbClr val="FF0066"/>
              </a:solidFill>
              <a:latin typeface="VNI-Franko" pitchFamily="2" charset="0"/>
            </a:endParaRPr>
          </a:p>
        </p:txBody>
      </p:sp>
      <p:sp>
        <p:nvSpPr>
          <p:cNvPr id="5" name="Rectangle 2"/>
          <p:cNvSpPr txBox="1">
            <a:spLocks noChangeArrowheads="1"/>
          </p:cNvSpPr>
          <p:nvPr/>
        </p:nvSpPr>
        <p:spPr bwMode="auto">
          <a:xfrm>
            <a:off x="609600" y="4495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155850" rIns="91440" bIns="77925"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ts val="0"/>
              </a:spcBef>
              <a:spcAft>
                <a:spcPts val="0"/>
              </a:spcAft>
            </a:pPr>
            <a:r>
              <a:rPr lang="en-US" sz="9600" b="1" kern="0" smtClean="0">
                <a:solidFill>
                  <a:srgbClr val="FF0066"/>
                </a:solidFill>
                <a:latin typeface="VNI-Franko" pitchFamily="2" charset="0"/>
              </a:rPr>
              <a:t>?!!</a:t>
            </a:r>
            <a:endParaRPr lang="en-US" altLang="en-US" sz="3200" b="1" kern="0">
              <a:solidFill>
                <a:srgbClr val="FF0066"/>
              </a:solidFill>
              <a:latin typeface="VNI-Franko" pitchFamily="2" charset="0"/>
            </a:endParaRPr>
          </a:p>
        </p:txBody>
      </p:sp>
      <p:sp>
        <p:nvSpPr>
          <p:cNvPr id="6" name="Rectangle 3"/>
          <p:cNvSpPr txBox="1">
            <a:spLocks noChangeArrowheads="1"/>
          </p:cNvSpPr>
          <p:nvPr/>
        </p:nvSpPr>
        <p:spPr bwMode="auto">
          <a:xfrm>
            <a:off x="2819400" y="1371600"/>
            <a:ext cx="6183313"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itchFamily="2" charset="2"/>
              <a:buChar char="Ø"/>
              <a:defRPr/>
            </a:pPr>
            <a:r>
              <a:rPr lang="es-MX" sz="2500" b="1" kern="0" smtClean="0">
                <a:solidFill>
                  <a:srgbClr val="0000FF"/>
                </a:solidFill>
                <a:latin typeface="Arial" charset="0"/>
              </a:rPr>
              <a:t>Ngày 09/11/1946 là ngày ban hành Hiến </a:t>
            </a:r>
            <a:r>
              <a:rPr lang="es-MX" sz="2500" b="1" kern="0">
                <a:solidFill>
                  <a:srgbClr val="0000FF"/>
                </a:solidFill>
                <a:latin typeface="Arial" charset="0"/>
              </a:rPr>
              <a:t>pháp nước Việt Nam dân chủ cộng </a:t>
            </a:r>
            <a:r>
              <a:rPr lang="es-MX" sz="2500" b="1" kern="0" smtClean="0">
                <a:solidFill>
                  <a:srgbClr val="0000FF"/>
                </a:solidFill>
                <a:latin typeface="Arial" charset="0"/>
              </a:rPr>
              <a:t>hòa, là </a:t>
            </a:r>
            <a:r>
              <a:rPr lang="es-MX" sz="2500" b="1" kern="0">
                <a:solidFill>
                  <a:srgbClr val="0000FF"/>
                </a:solidFill>
                <a:latin typeface="Arial" charset="0"/>
              </a:rPr>
              <a:t>bản Hiến pháp </a:t>
            </a:r>
            <a:r>
              <a:rPr lang="es-MX" sz="2500" b="1" kern="0" smtClean="0">
                <a:solidFill>
                  <a:srgbClr val="0000FF"/>
                </a:solidFill>
                <a:latin typeface="Arial" charset="0"/>
              </a:rPr>
              <a:t>đầu </a:t>
            </a:r>
            <a:r>
              <a:rPr lang="es-MX" sz="2500" b="1" kern="0">
                <a:solidFill>
                  <a:srgbClr val="0000FF"/>
                </a:solidFill>
                <a:latin typeface="Arial" charset="0"/>
              </a:rPr>
              <a:t>tiên của Nhà nước ta</a:t>
            </a:r>
            <a:r>
              <a:rPr lang="es-MX" sz="2500" b="1" kern="0" smtClean="0">
                <a:solidFill>
                  <a:srgbClr val="0000FF"/>
                </a:solidFill>
                <a:latin typeface="Arial" charset="0"/>
              </a:rPr>
              <a:t>.</a:t>
            </a:r>
          </a:p>
          <a:p>
            <a:pPr indent="-457200" algn="just" eaLnBrk="1" hangingPunct="1">
              <a:lnSpc>
                <a:spcPct val="110000"/>
              </a:lnSpc>
              <a:spcBef>
                <a:spcPts val="1800"/>
              </a:spcBef>
              <a:spcAft>
                <a:spcPts val="0"/>
              </a:spcAft>
              <a:buClr>
                <a:srgbClr val="FF0000"/>
              </a:buClr>
              <a:buFont typeface="Wingdings" pitchFamily="2" charset="2"/>
              <a:buChar char="Ø"/>
              <a:defRPr/>
            </a:pPr>
            <a:r>
              <a:rPr lang="es-MX" sz="2500" b="1" kern="0" smtClean="0">
                <a:solidFill>
                  <a:srgbClr val="0000FF"/>
                </a:solidFill>
                <a:latin typeface="Arial" charset="0"/>
              </a:rPr>
              <a:t>Sau </a:t>
            </a:r>
            <a:r>
              <a:rPr lang="es-MX" sz="2500" b="1" kern="0">
                <a:solidFill>
                  <a:srgbClr val="0000FF"/>
                </a:solidFill>
                <a:latin typeface="Arial" charset="0"/>
              </a:rPr>
              <a:t>Hiến pháp năm 1946, nước ta đã có thêm </a:t>
            </a:r>
            <a:r>
              <a:rPr lang="es-MX" sz="2500" b="1" kern="0" smtClean="0">
                <a:solidFill>
                  <a:srgbClr val="0000FF"/>
                </a:solidFill>
                <a:latin typeface="Arial" charset="0"/>
              </a:rPr>
              <a:t>một số bản Hiến </a:t>
            </a:r>
            <a:r>
              <a:rPr lang="es-MX" sz="2500" b="1" kern="0">
                <a:solidFill>
                  <a:srgbClr val="0000FF"/>
                </a:solidFill>
                <a:latin typeface="Arial" charset="0"/>
              </a:rPr>
              <a:t>pháp </a:t>
            </a:r>
            <a:r>
              <a:rPr lang="es-MX" sz="2500" b="1" kern="0" smtClean="0">
                <a:solidFill>
                  <a:srgbClr val="0000FF"/>
                </a:solidFill>
                <a:latin typeface="Arial" charset="0"/>
              </a:rPr>
              <a:t>trong đó tinh thần của Hiến </a:t>
            </a:r>
            <a:r>
              <a:rPr lang="es-MX" sz="2500" b="1" kern="0">
                <a:solidFill>
                  <a:srgbClr val="0000FF"/>
                </a:solidFill>
                <a:latin typeface="Arial" charset="0"/>
              </a:rPr>
              <a:t>pháp năm 1946 luôn </a:t>
            </a:r>
            <a:r>
              <a:rPr lang="es-MX" sz="2500" b="1" kern="0" smtClean="0">
                <a:solidFill>
                  <a:srgbClr val="0000FF"/>
                </a:solidFill>
                <a:latin typeface="Arial" charset="0"/>
              </a:rPr>
              <a:t>xuyên </a:t>
            </a:r>
            <a:r>
              <a:rPr lang="es-MX" sz="2500" b="1" kern="0">
                <a:solidFill>
                  <a:srgbClr val="0000FF"/>
                </a:solidFill>
                <a:latin typeface="Arial" charset="0"/>
              </a:rPr>
              <a:t>suốt </a:t>
            </a:r>
            <a:r>
              <a:rPr lang="es-MX" sz="2500" b="1" kern="0" smtClean="0">
                <a:solidFill>
                  <a:srgbClr val="0000FF"/>
                </a:solidFill>
                <a:latin typeface="Arial" charset="0"/>
              </a:rPr>
              <a:t>trong tất </a:t>
            </a:r>
            <a:r>
              <a:rPr lang="es-MX" sz="2500" b="1" kern="0">
                <a:solidFill>
                  <a:srgbClr val="0000FF"/>
                </a:solidFill>
                <a:latin typeface="Arial" charset="0"/>
              </a:rPr>
              <a:t>cả các Hiến pháp và toàn bộ hệ thống pháp luật của nước </a:t>
            </a:r>
            <a:r>
              <a:rPr lang="es-MX" sz="2500" b="1" kern="0" smtClean="0">
                <a:solidFill>
                  <a:srgbClr val="0000FF"/>
                </a:solidFill>
                <a:latin typeface="Arial" charset="0"/>
              </a:rPr>
              <a:t>ta.</a:t>
            </a:r>
            <a:endParaRPr lang="es-MX" sz="2500" b="1" kern="0">
              <a:solidFill>
                <a:srgbClr val="0000FF"/>
              </a:solidFill>
              <a:latin typeface="Arial" charset="0"/>
            </a:endParaRPr>
          </a:p>
        </p:txBody>
      </p:sp>
    </p:spTree>
    <p:extLst>
      <p:ext uri="{BB962C8B-B14F-4D97-AF65-F5344CB8AC3E}">
        <p14:creationId xmlns:p14="http://schemas.microsoft.com/office/powerpoint/2010/main" val="38528374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SỰ </a:t>
            </a:r>
            <a:r>
              <a:rPr lang="en-US" sz="2400" b="1">
                <a:solidFill>
                  <a:srgbClr val="FF0000"/>
                </a:solidFill>
                <a:latin typeface="Arial" panose="020B0604020202020204" pitchFamily="34" charset="0"/>
                <a:cs typeface="Arial" panose="020B0604020202020204" pitchFamily="34" charset="0"/>
              </a:rPr>
              <a:t>CẦN THIẾT </a:t>
            </a:r>
            <a:r>
              <a:rPr lang="en-US" sz="2400" b="1" smtClean="0">
                <a:solidFill>
                  <a:srgbClr val="FF0000"/>
                </a:solidFill>
                <a:latin typeface="Arial" panose="020B0604020202020204" pitchFamily="34" charset="0"/>
                <a:cs typeface="Arial" panose="020B0604020202020204" pitchFamily="34" charset="0"/>
              </a:rPr>
              <a:t>BAN </a:t>
            </a:r>
            <a:r>
              <a:rPr lang="en-US" sz="2400" b="1">
                <a:solidFill>
                  <a:srgbClr val="FF0000"/>
                </a:solidFill>
                <a:latin typeface="Arial" panose="020B0604020202020204" pitchFamily="34" charset="0"/>
                <a:cs typeface="Arial" panose="020B0604020202020204" pitchFamily="34" charset="0"/>
              </a:rPr>
              <a:t>HÀNH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LUẬT </a:t>
            </a:r>
            <a:r>
              <a:rPr lang="en-US" sz="2400" b="1">
                <a:solidFill>
                  <a:srgbClr val="FF0000"/>
                </a:solidFill>
                <a:latin typeface="Arial" panose="020B0604020202020204" pitchFamily="34" charset="0"/>
                <a:cs typeface="Arial" panose="020B0604020202020204" pitchFamily="34" charset="0"/>
              </a:rPr>
              <a:t>PHÒNG, CHỐNG THIÊN TAI</a:t>
            </a:r>
          </a:p>
        </p:txBody>
      </p:sp>
      <p:sp>
        <p:nvSpPr>
          <p:cNvPr id="8" name="Rectangle 3"/>
          <p:cNvSpPr txBox="1">
            <a:spLocks noChangeArrowheads="1"/>
          </p:cNvSpPr>
          <p:nvPr/>
        </p:nvSpPr>
        <p:spPr bwMode="auto">
          <a:xfrm>
            <a:off x="129654" y="5105400"/>
            <a:ext cx="8850313" cy="15240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5000"/>
              </a:lnSpc>
              <a:spcBef>
                <a:spcPts val="600"/>
              </a:spcBef>
              <a:spcAft>
                <a:spcPts val="0"/>
              </a:spcAft>
              <a:buClr>
                <a:srgbClr val="FF0000"/>
              </a:buClr>
              <a:buNone/>
              <a:defRPr/>
            </a:pPr>
            <a:r>
              <a:rPr lang="en-US" sz="2000" b="1" kern="0" smtClean="0">
                <a:solidFill>
                  <a:srgbClr val="0000FF"/>
                </a:solidFill>
                <a:latin typeface="Arial" charset="0"/>
              </a:rPr>
              <a:t>Một </a:t>
            </a:r>
            <a:r>
              <a:rPr lang="en-US" sz="2000" b="1" kern="0">
                <a:solidFill>
                  <a:srgbClr val="0000FF"/>
                </a:solidFill>
                <a:latin typeface="Arial" charset="0"/>
              </a:rPr>
              <a:t>số luật, pháp lệnh liên quan đến phòng, chống thiên tai </a:t>
            </a:r>
            <a:r>
              <a:rPr lang="en-US" sz="2000" b="1" kern="0" smtClean="0">
                <a:solidFill>
                  <a:srgbClr val="0000FF"/>
                </a:solidFill>
                <a:latin typeface="Arial" charset="0"/>
              </a:rPr>
              <a:t>đã được ban hành. Tuy </a:t>
            </a:r>
            <a:r>
              <a:rPr lang="en-US" sz="2000" b="1" kern="0">
                <a:solidFill>
                  <a:srgbClr val="0000FF"/>
                </a:solidFill>
                <a:latin typeface="Arial" charset="0"/>
              </a:rPr>
              <a:t>nhiên, </a:t>
            </a:r>
            <a:r>
              <a:rPr lang="en-US" sz="2000" b="1" kern="0" smtClean="0">
                <a:solidFill>
                  <a:srgbClr val="0000FF"/>
                </a:solidFill>
                <a:latin typeface="Arial" charset="0"/>
              </a:rPr>
              <a:t>còn </a:t>
            </a:r>
            <a:r>
              <a:rPr lang="en-US" sz="2000" b="1" kern="0">
                <a:solidFill>
                  <a:srgbClr val="0000FF"/>
                </a:solidFill>
                <a:latin typeface="Arial" charset="0"/>
              </a:rPr>
              <a:t>có những bất cập chính như sau</a:t>
            </a:r>
            <a:r>
              <a:rPr lang="en-US" sz="2000" b="1" kern="0" smtClean="0">
                <a:solidFill>
                  <a:srgbClr val="0000FF"/>
                </a:solidFill>
                <a:latin typeface="Arial" charset="0"/>
              </a:rPr>
              <a:t>:</a:t>
            </a:r>
          </a:p>
          <a:p>
            <a:pPr indent="-457200" algn="just" eaLnBrk="1" hangingPunct="1">
              <a:lnSpc>
                <a:spcPct val="105000"/>
              </a:lnSpc>
              <a:spcBef>
                <a:spcPts val="600"/>
              </a:spcBef>
              <a:spcAft>
                <a:spcPts val="0"/>
              </a:spcAft>
              <a:buClr>
                <a:srgbClr val="FF0000"/>
              </a:buClr>
              <a:buFont typeface="+mj-lt"/>
              <a:buAutoNum type="arabicPeriod"/>
              <a:defRPr/>
            </a:pPr>
            <a:r>
              <a:rPr lang="en-US" sz="2200" b="1" kern="0">
                <a:solidFill>
                  <a:srgbClr val="FF0066"/>
                </a:solidFill>
                <a:latin typeface="Arial" charset="0"/>
              </a:rPr>
              <a:t>Chưa có một đạo luật chung điều chỉnh công tác phòng, chống các loại thiên tai</a:t>
            </a:r>
            <a:r>
              <a:rPr lang="en-US" sz="2200" b="1" kern="0" smtClean="0">
                <a:solidFill>
                  <a:srgbClr val="FF0066"/>
                </a:solidFill>
                <a:latin typeface="Arial" charset="0"/>
              </a:rPr>
              <a:t>.</a:t>
            </a:r>
            <a:endParaRPr lang="en-US" sz="2200" b="1" kern="0">
              <a:solidFill>
                <a:srgbClr val="0000FF"/>
              </a:solidFill>
              <a:latin typeface="Arial"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020080951"/>
              </p:ext>
            </p:extLst>
          </p:nvPr>
        </p:nvGraphicFramePr>
        <p:xfrm>
          <a:off x="609600" y="1232849"/>
          <a:ext cx="7848600" cy="3962400"/>
        </p:xfrm>
        <a:graphic>
          <a:graphicData uri="http://schemas.openxmlformats.org/presentationml/2006/ole">
            <mc:AlternateContent xmlns:mc="http://schemas.openxmlformats.org/markup-compatibility/2006">
              <mc:Choice xmlns:v="urn:schemas-microsoft-com:vml" Requires="v">
                <p:oleObj spid="_x0000_s1087" name="Worksheet" r:id="rId4" imgW="5372280" imgH="3495600" progId="Excel.Sheet.8">
                  <p:embed/>
                </p:oleObj>
              </mc:Choice>
              <mc:Fallback>
                <p:oleObj name="Worksheet" r:id="rId4" imgW="5372280" imgH="34956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32849"/>
                        <a:ext cx="7848600" cy="3962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20618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SỰ </a:t>
            </a:r>
            <a:r>
              <a:rPr lang="en-US" sz="2400" b="1">
                <a:solidFill>
                  <a:srgbClr val="FF0000"/>
                </a:solidFill>
                <a:latin typeface="Arial" panose="020B0604020202020204" pitchFamily="34" charset="0"/>
                <a:cs typeface="Arial" panose="020B0604020202020204" pitchFamily="34" charset="0"/>
              </a:rPr>
              <a:t>CẦN THIẾT </a:t>
            </a:r>
            <a:r>
              <a:rPr lang="en-US" sz="2400" b="1" smtClean="0">
                <a:solidFill>
                  <a:srgbClr val="FF0000"/>
                </a:solidFill>
                <a:latin typeface="Arial" panose="020B0604020202020204" pitchFamily="34" charset="0"/>
                <a:cs typeface="Arial" panose="020B0604020202020204" pitchFamily="34" charset="0"/>
              </a:rPr>
              <a:t>BAN </a:t>
            </a:r>
            <a:r>
              <a:rPr lang="en-US" sz="2400" b="1">
                <a:solidFill>
                  <a:srgbClr val="FF0000"/>
                </a:solidFill>
                <a:latin typeface="Arial" panose="020B0604020202020204" pitchFamily="34" charset="0"/>
                <a:cs typeface="Arial" panose="020B0604020202020204" pitchFamily="34" charset="0"/>
              </a:rPr>
              <a:t>HÀNH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LUẬT </a:t>
            </a:r>
            <a:r>
              <a:rPr lang="en-US" sz="2400" b="1">
                <a:solidFill>
                  <a:srgbClr val="FF0000"/>
                </a:solidFill>
                <a:latin typeface="Arial" panose="020B0604020202020204" pitchFamily="34" charset="0"/>
                <a:cs typeface="Arial" panose="020B0604020202020204" pitchFamily="34" charset="0"/>
              </a:rPr>
              <a:t>PHÒNG, CHỐNG THIÊN TAI</a:t>
            </a:r>
          </a:p>
        </p:txBody>
      </p:sp>
      <p:sp>
        <p:nvSpPr>
          <p:cNvPr id="8" name="Rectangle 3"/>
          <p:cNvSpPr txBox="1">
            <a:spLocks noChangeArrowheads="1"/>
          </p:cNvSpPr>
          <p:nvPr/>
        </p:nvSpPr>
        <p:spPr bwMode="auto">
          <a:xfrm>
            <a:off x="4495800" y="1219200"/>
            <a:ext cx="45069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1588" algn="just" eaLnBrk="1" hangingPunct="1">
              <a:lnSpc>
                <a:spcPct val="105000"/>
              </a:lnSpc>
              <a:spcBef>
                <a:spcPts val="600"/>
              </a:spcBef>
              <a:spcAft>
                <a:spcPts val="0"/>
              </a:spcAft>
              <a:buClr>
                <a:srgbClr val="FF0000"/>
              </a:buClr>
              <a:buFont typeface="+mj-lt"/>
              <a:buAutoNum type="arabicPeriod" startAt="2"/>
              <a:defRPr/>
            </a:pPr>
            <a:r>
              <a:rPr lang="en-US" sz="2100" b="1" kern="0" smtClean="0">
                <a:solidFill>
                  <a:srgbClr val="FF0066"/>
                </a:solidFill>
                <a:latin typeface="Arial" charset="0"/>
              </a:rPr>
              <a:t>   Thiếu </a:t>
            </a:r>
            <a:r>
              <a:rPr lang="en-US" sz="2100" b="1" kern="0">
                <a:solidFill>
                  <a:srgbClr val="FF0066"/>
                </a:solidFill>
                <a:latin typeface="Arial" charset="0"/>
              </a:rPr>
              <a:t>các quy định và chế tài cụ thể về lồng ghép nội dung phòng, chống thiên tai vào quy hoạch, kế hoạch phát triển </a:t>
            </a:r>
            <a:r>
              <a:rPr lang="en-US" sz="2100" b="1" kern="0" smtClean="0">
                <a:solidFill>
                  <a:srgbClr val="FF0066"/>
                </a:solidFill>
                <a:latin typeface="Arial" charset="0"/>
              </a:rPr>
              <a:t>KT-XH</a:t>
            </a:r>
            <a:r>
              <a:rPr lang="en-US" sz="2100" b="1" kern="0" smtClean="0">
                <a:solidFill>
                  <a:srgbClr val="0000FF"/>
                </a:solidFill>
                <a:latin typeface="Arial" charset="0"/>
              </a:rPr>
              <a:t> của </a:t>
            </a:r>
            <a:r>
              <a:rPr lang="en-US" sz="2100" b="1" kern="0">
                <a:solidFill>
                  <a:srgbClr val="0000FF"/>
                </a:solidFill>
                <a:latin typeface="Arial" charset="0"/>
              </a:rPr>
              <a:t>bộ, ngành và địa phương, dẫn đến </a:t>
            </a:r>
            <a:r>
              <a:rPr lang="en-US" sz="2100" b="1" kern="0" smtClean="0">
                <a:solidFill>
                  <a:srgbClr val="0000FF"/>
                </a:solidFill>
                <a:latin typeface="Arial" charset="0"/>
              </a:rPr>
              <a:t>phát </a:t>
            </a:r>
            <a:r>
              <a:rPr lang="en-US" sz="2100" b="1" kern="0">
                <a:solidFill>
                  <a:srgbClr val="0000FF"/>
                </a:solidFill>
                <a:latin typeface="Arial" charset="0"/>
              </a:rPr>
              <a:t>triển thiếu đồng </a:t>
            </a:r>
            <a:r>
              <a:rPr lang="en-US" sz="2100" b="1" kern="0" smtClean="0">
                <a:solidFill>
                  <a:srgbClr val="0000FF"/>
                </a:solidFill>
                <a:latin typeface="Arial" charset="0"/>
              </a:rPr>
              <a:t>bộ, nhiều </a:t>
            </a:r>
            <a:r>
              <a:rPr lang="en-US" sz="2100" b="1" kern="0">
                <a:solidFill>
                  <a:srgbClr val="0000FF"/>
                </a:solidFill>
                <a:latin typeface="Arial" charset="0"/>
              </a:rPr>
              <a:t>công trình hạ tầng </a:t>
            </a:r>
            <a:r>
              <a:rPr lang="en-US" sz="2100" b="1" kern="0" smtClean="0">
                <a:solidFill>
                  <a:srgbClr val="0000FF"/>
                </a:solidFill>
                <a:latin typeface="Arial" charset="0"/>
              </a:rPr>
              <a:t>gây </a:t>
            </a:r>
            <a:r>
              <a:rPr lang="en-US" sz="2100" b="1" kern="0">
                <a:solidFill>
                  <a:srgbClr val="0000FF"/>
                </a:solidFill>
                <a:latin typeface="Arial" charset="0"/>
              </a:rPr>
              <a:t>cản trở thoát lũ hoặc làm tăng nguy cơ </a:t>
            </a:r>
            <a:r>
              <a:rPr lang="en-US" sz="2100" b="1" kern="0" smtClean="0">
                <a:solidFill>
                  <a:srgbClr val="0000FF"/>
                </a:solidFill>
                <a:latin typeface="Arial" charset="0"/>
              </a:rPr>
              <a:t>sạt </a:t>
            </a:r>
            <a:r>
              <a:rPr lang="en-US" sz="2100" b="1" kern="0">
                <a:solidFill>
                  <a:srgbClr val="0000FF"/>
                </a:solidFill>
                <a:latin typeface="Arial" charset="0"/>
              </a:rPr>
              <a:t>lở. </a:t>
            </a:r>
            <a:endParaRPr lang="en-US" sz="2100" b="1" kern="0" smtClean="0">
              <a:solidFill>
                <a:srgbClr val="0000FF"/>
              </a:solidFill>
              <a:latin typeface="Arial" charset="0"/>
            </a:endParaRPr>
          </a:p>
          <a:p>
            <a:pPr marL="0" indent="1588" algn="just" eaLnBrk="1" hangingPunct="1">
              <a:lnSpc>
                <a:spcPct val="105000"/>
              </a:lnSpc>
              <a:spcBef>
                <a:spcPts val="600"/>
              </a:spcBef>
              <a:spcAft>
                <a:spcPts val="0"/>
              </a:spcAft>
              <a:buClr>
                <a:srgbClr val="FF0000"/>
              </a:buClr>
              <a:buFont typeface="+mj-lt"/>
              <a:buAutoNum type="arabicPeriod" startAt="2"/>
              <a:defRPr/>
            </a:pPr>
            <a:r>
              <a:rPr lang="en-US" sz="2100" b="1" kern="0" smtClean="0">
                <a:solidFill>
                  <a:srgbClr val="FF0066"/>
                </a:solidFill>
                <a:latin typeface="Arial" charset="0"/>
              </a:rPr>
              <a:t>   Chưa </a:t>
            </a:r>
            <a:r>
              <a:rPr lang="en-US" sz="2100" b="1" kern="0">
                <a:solidFill>
                  <a:srgbClr val="FF0066"/>
                </a:solidFill>
                <a:latin typeface="Arial" charset="0"/>
              </a:rPr>
              <a:t>có quy định về việc xây dựng, phê duyệt và tổ chức </a:t>
            </a:r>
            <a:r>
              <a:rPr lang="en-US" sz="2100" b="1" kern="0" smtClean="0">
                <a:solidFill>
                  <a:srgbClr val="FF0066"/>
                </a:solidFill>
                <a:latin typeface="Arial" charset="0"/>
              </a:rPr>
              <a:t>thực </a:t>
            </a:r>
            <a:r>
              <a:rPr lang="en-US" sz="2100" b="1" kern="0">
                <a:solidFill>
                  <a:srgbClr val="FF0066"/>
                </a:solidFill>
                <a:latin typeface="Arial" charset="0"/>
              </a:rPr>
              <a:t>hiện kế hoạch phòng, chống thiên </a:t>
            </a:r>
            <a:r>
              <a:rPr lang="en-US" sz="2100" b="1" kern="0" smtClean="0">
                <a:solidFill>
                  <a:srgbClr val="FF0066"/>
                </a:solidFill>
                <a:latin typeface="Arial" charset="0"/>
              </a:rPr>
              <a:t>tai.</a:t>
            </a:r>
            <a:r>
              <a:rPr lang="en-US" sz="2100" b="1" kern="0" smtClean="0">
                <a:solidFill>
                  <a:srgbClr val="0000FF"/>
                </a:solidFill>
                <a:latin typeface="Arial" charset="0"/>
              </a:rPr>
              <a:t> Khi </a:t>
            </a:r>
            <a:r>
              <a:rPr lang="en-US" sz="2100" b="1" kern="0">
                <a:solidFill>
                  <a:srgbClr val="0000FF"/>
                </a:solidFill>
                <a:latin typeface="Arial" charset="0"/>
              </a:rPr>
              <a:t>thiên tai xảy ra mới tập trung ứng phó và khắc phục thiệt hại. Do đó, việc </a:t>
            </a:r>
            <a:r>
              <a:rPr lang="en-US" sz="2100" b="1" kern="0" smtClean="0">
                <a:solidFill>
                  <a:srgbClr val="0000FF"/>
                </a:solidFill>
                <a:latin typeface="Arial" charset="0"/>
              </a:rPr>
              <a:t>phòng</a:t>
            </a:r>
            <a:r>
              <a:rPr lang="en-US" sz="2100" b="1" kern="0">
                <a:solidFill>
                  <a:srgbClr val="0000FF"/>
                </a:solidFill>
                <a:latin typeface="Arial" charset="0"/>
              </a:rPr>
              <a:t>, chống thiên tai kém hiệu quả</a:t>
            </a:r>
            <a:r>
              <a:rPr lang="en-US" sz="2100" b="1" kern="0" smtClean="0">
                <a:solidFill>
                  <a:srgbClr val="0000FF"/>
                </a:solidFill>
                <a:latin typeface="Arial" charset="0"/>
              </a:rPr>
              <a:t>.</a:t>
            </a:r>
            <a:endParaRPr lang="en-US" sz="2100" b="1" kern="0">
              <a:solidFill>
                <a:srgbClr val="0000FF"/>
              </a:solidFill>
              <a:latin typeface="Arial"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152400" y="1249680"/>
            <a:ext cx="4206240" cy="2743200"/>
          </a:xfrm>
          <a:prstGeom prst="rect">
            <a:avLst/>
          </a:prstGeom>
          <a:ln>
            <a:solidFill>
              <a:srgbClr val="FF0000"/>
            </a:solidFill>
          </a:ln>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152400" y="4038600"/>
            <a:ext cx="4206240" cy="2743200"/>
          </a:xfrm>
          <a:prstGeom prst="rect">
            <a:avLst/>
          </a:prstGeom>
          <a:ln>
            <a:solidFill>
              <a:srgbClr val="FF0000"/>
            </a:solidFill>
          </a:ln>
        </p:spPr>
      </p:pic>
    </p:spTree>
    <p:extLst>
      <p:ext uri="{BB962C8B-B14F-4D97-AF65-F5344CB8AC3E}">
        <p14:creationId xmlns:p14="http://schemas.microsoft.com/office/powerpoint/2010/main" val="35362796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SỰ </a:t>
            </a:r>
            <a:r>
              <a:rPr lang="en-US" sz="2400" b="1">
                <a:solidFill>
                  <a:srgbClr val="FF0000"/>
                </a:solidFill>
                <a:latin typeface="Arial" panose="020B0604020202020204" pitchFamily="34" charset="0"/>
                <a:cs typeface="Arial" panose="020B0604020202020204" pitchFamily="34" charset="0"/>
              </a:rPr>
              <a:t>CẦN THIẾT </a:t>
            </a:r>
            <a:r>
              <a:rPr lang="en-US" sz="2400" b="1" smtClean="0">
                <a:solidFill>
                  <a:srgbClr val="FF0000"/>
                </a:solidFill>
                <a:latin typeface="Arial" panose="020B0604020202020204" pitchFamily="34" charset="0"/>
                <a:cs typeface="Arial" panose="020B0604020202020204" pitchFamily="34" charset="0"/>
              </a:rPr>
              <a:t>BAN </a:t>
            </a:r>
            <a:r>
              <a:rPr lang="en-US" sz="2400" b="1">
                <a:solidFill>
                  <a:srgbClr val="FF0000"/>
                </a:solidFill>
                <a:latin typeface="Arial" panose="020B0604020202020204" pitchFamily="34" charset="0"/>
                <a:cs typeface="Arial" panose="020B0604020202020204" pitchFamily="34" charset="0"/>
              </a:rPr>
              <a:t>HÀNH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LUẬT </a:t>
            </a:r>
            <a:r>
              <a:rPr lang="en-US" sz="2400" b="1">
                <a:solidFill>
                  <a:srgbClr val="FF0000"/>
                </a:solidFill>
                <a:latin typeface="Arial" panose="020B0604020202020204" pitchFamily="34" charset="0"/>
                <a:cs typeface="Arial" panose="020B0604020202020204" pitchFamily="34" charset="0"/>
              </a:rPr>
              <a:t>PHÒNG, CHỐNG THIÊN TAI</a:t>
            </a:r>
          </a:p>
        </p:txBody>
      </p:sp>
      <p:sp>
        <p:nvSpPr>
          <p:cNvPr id="8" name="Rectangle 3"/>
          <p:cNvSpPr txBox="1">
            <a:spLocks noChangeArrowheads="1"/>
          </p:cNvSpPr>
          <p:nvPr/>
        </p:nvSpPr>
        <p:spPr bwMode="auto">
          <a:xfrm>
            <a:off x="4495800" y="1219200"/>
            <a:ext cx="45069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1588" algn="just" eaLnBrk="1" hangingPunct="1">
              <a:lnSpc>
                <a:spcPct val="108000"/>
              </a:lnSpc>
              <a:spcBef>
                <a:spcPts val="1800"/>
              </a:spcBef>
              <a:spcAft>
                <a:spcPts val="0"/>
              </a:spcAft>
              <a:buClr>
                <a:srgbClr val="FF0000"/>
              </a:buClr>
              <a:buFont typeface="+mj-lt"/>
              <a:buAutoNum type="arabicPeriod" startAt="4"/>
              <a:defRPr/>
            </a:pPr>
            <a:r>
              <a:rPr lang="en-US" sz="2100" b="1" kern="0" smtClean="0">
                <a:solidFill>
                  <a:srgbClr val="FF0066"/>
                </a:solidFill>
                <a:latin typeface="Arial" charset="0"/>
              </a:rPr>
              <a:t>   Chưa </a:t>
            </a:r>
            <a:r>
              <a:rPr lang="en-US" sz="2100" b="1" kern="0">
                <a:solidFill>
                  <a:srgbClr val="FF0066"/>
                </a:solidFill>
                <a:latin typeface="Arial" charset="0"/>
              </a:rPr>
              <a:t>có quy định cụ thể về quyền, nghĩa vụ, trách nhiệm của các tổ chức, cá nhân</a:t>
            </a:r>
            <a:r>
              <a:rPr lang="en-US" sz="2100" b="1" kern="0">
                <a:solidFill>
                  <a:srgbClr val="0000FF"/>
                </a:solidFill>
                <a:latin typeface="Arial" charset="0"/>
              </a:rPr>
              <a:t> trong việc chủ động phòng ngừa, ứng phó và khắc phục hậu quả thiên tai, </a:t>
            </a:r>
            <a:r>
              <a:rPr lang="en-US" sz="2100" b="1" kern="0" smtClean="0">
                <a:solidFill>
                  <a:srgbClr val="0000FF"/>
                </a:solidFill>
                <a:latin typeface="Arial" charset="0"/>
              </a:rPr>
              <a:t>dẫn </a:t>
            </a:r>
            <a:r>
              <a:rPr lang="en-US" sz="2100" b="1" kern="0">
                <a:solidFill>
                  <a:srgbClr val="0000FF"/>
                </a:solidFill>
                <a:latin typeface="Arial" charset="0"/>
              </a:rPr>
              <a:t>đến nhiều người dân không biết hoặc không tự giác tham </a:t>
            </a:r>
            <a:r>
              <a:rPr lang="en-US" sz="2100" b="1" kern="0" smtClean="0">
                <a:solidFill>
                  <a:srgbClr val="0000FF"/>
                </a:solidFill>
                <a:latin typeface="Arial" charset="0"/>
              </a:rPr>
              <a:t>gia.</a:t>
            </a:r>
          </a:p>
          <a:p>
            <a:pPr marL="0" indent="1588" algn="just" eaLnBrk="1" hangingPunct="1">
              <a:lnSpc>
                <a:spcPct val="108000"/>
              </a:lnSpc>
              <a:spcBef>
                <a:spcPts val="1800"/>
              </a:spcBef>
              <a:spcAft>
                <a:spcPts val="0"/>
              </a:spcAft>
              <a:buClr>
                <a:srgbClr val="FF0000"/>
              </a:buClr>
              <a:buFont typeface="+mj-lt"/>
              <a:buAutoNum type="arabicPeriod" startAt="4"/>
              <a:defRPr/>
            </a:pPr>
            <a:r>
              <a:rPr lang="en-US" sz="2100" b="1" kern="0" smtClean="0">
                <a:solidFill>
                  <a:srgbClr val="FF0066"/>
                </a:solidFill>
                <a:latin typeface="Arial" charset="0"/>
              </a:rPr>
              <a:t>   Trách nhiệm, nhận thức </a:t>
            </a:r>
            <a:r>
              <a:rPr lang="en-US" sz="2100" b="1" kern="0">
                <a:solidFill>
                  <a:srgbClr val="FF0066"/>
                </a:solidFill>
                <a:latin typeface="Arial" charset="0"/>
              </a:rPr>
              <a:t>của chính quyền địa phương</a:t>
            </a:r>
            <a:r>
              <a:rPr lang="en-US" sz="2100" b="1" kern="0">
                <a:solidFill>
                  <a:srgbClr val="0000FF"/>
                </a:solidFill>
                <a:latin typeface="Arial" charset="0"/>
              </a:rPr>
              <a:t> và người đứng đầu chính quyền </a:t>
            </a:r>
            <a:r>
              <a:rPr lang="en-US" sz="2100" b="1" kern="0" smtClean="0">
                <a:solidFill>
                  <a:srgbClr val="0000FF"/>
                </a:solidFill>
                <a:latin typeface="Arial" charset="0"/>
              </a:rPr>
              <a:t>địa </a:t>
            </a:r>
            <a:r>
              <a:rPr lang="en-US" sz="2100" b="1" kern="0">
                <a:solidFill>
                  <a:srgbClr val="0000FF"/>
                </a:solidFill>
                <a:latin typeface="Arial" charset="0"/>
              </a:rPr>
              <a:t>phương </a:t>
            </a:r>
            <a:r>
              <a:rPr lang="en-US" sz="2100" b="1" kern="0" smtClean="0">
                <a:solidFill>
                  <a:srgbClr val="0000FF"/>
                </a:solidFill>
                <a:latin typeface="Arial" charset="0"/>
              </a:rPr>
              <a:t>chưa cao, thiếu </a:t>
            </a:r>
            <a:r>
              <a:rPr lang="en-US" sz="2100" b="1" kern="0">
                <a:solidFill>
                  <a:srgbClr val="0000FF"/>
                </a:solidFill>
                <a:latin typeface="Arial" charset="0"/>
              </a:rPr>
              <a:t>chủ động trong phòng, chống </a:t>
            </a:r>
            <a:r>
              <a:rPr lang="en-US" sz="2100" b="1" kern="0" smtClean="0">
                <a:solidFill>
                  <a:srgbClr val="0000FF"/>
                </a:solidFill>
                <a:latin typeface="Arial" charset="0"/>
              </a:rPr>
              <a:t/>
            </a:r>
            <a:br>
              <a:rPr lang="en-US" sz="2100" b="1" kern="0" smtClean="0">
                <a:solidFill>
                  <a:srgbClr val="0000FF"/>
                </a:solidFill>
                <a:latin typeface="Arial" charset="0"/>
              </a:rPr>
            </a:br>
            <a:r>
              <a:rPr lang="en-US" sz="2100" b="1" kern="0" smtClean="0">
                <a:solidFill>
                  <a:srgbClr val="0000FF"/>
                </a:solidFill>
                <a:latin typeface="Arial" charset="0"/>
              </a:rPr>
              <a:t>thiên </a:t>
            </a:r>
            <a:r>
              <a:rPr lang="en-US" sz="2100" b="1" kern="0">
                <a:solidFill>
                  <a:srgbClr val="0000FF"/>
                </a:solidFill>
                <a:latin typeface="Arial" charset="0"/>
              </a:rPr>
              <a:t>tai</a:t>
            </a:r>
            <a:r>
              <a:rPr lang="en-US" sz="2100" b="1" kern="0" smtClean="0">
                <a:solidFill>
                  <a:srgbClr val="0000FF"/>
                </a:solidFill>
                <a:latin typeface="Arial" charset="0"/>
              </a:rPr>
              <a:t>.</a:t>
            </a:r>
            <a:endParaRPr lang="en-US" sz="21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295400"/>
            <a:ext cx="4038600" cy="5211680"/>
          </a:xfrm>
          <a:prstGeom prst="rect">
            <a:avLst/>
          </a:prstGeom>
          <a:ln>
            <a:solidFill>
              <a:srgbClr val="FF0000"/>
            </a:solidFill>
          </a:ln>
        </p:spPr>
      </p:pic>
    </p:spTree>
    <p:extLst>
      <p:ext uri="{BB962C8B-B14F-4D97-AF65-F5344CB8AC3E}">
        <p14:creationId xmlns:p14="http://schemas.microsoft.com/office/powerpoint/2010/main" val="3548314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SỰ </a:t>
            </a:r>
            <a:r>
              <a:rPr lang="en-US" sz="2400" b="1">
                <a:solidFill>
                  <a:srgbClr val="FF0000"/>
                </a:solidFill>
                <a:latin typeface="Arial" panose="020B0604020202020204" pitchFamily="34" charset="0"/>
                <a:cs typeface="Arial" panose="020B0604020202020204" pitchFamily="34" charset="0"/>
              </a:rPr>
              <a:t>CẦN THIẾT </a:t>
            </a:r>
            <a:r>
              <a:rPr lang="en-US" sz="2400" b="1" smtClean="0">
                <a:solidFill>
                  <a:srgbClr val="FF0000"/>
                </a:solidFill>
                <a:latin typeface="Arial" panose="020B0604020202020204" pitchFamily="34" charset="0"/>
                <a:cs typeface="Arial" panose="020B0604020202020204" pitchFamily="34" charset="0"/>
              </a:rPr>
              <a:t>BAN </a:t>
            </a:r>
            <a:r>
              <a:rPr lang="en-US" sz="2400" b="1">
                <a:solidFill>
                  <a:srgbClr val="FF0000"/>
                </a:solidFill>
                <a:latin typeface="Arial" panose="020B0604020202020204" pitchFamily="34" charset="0"/>
                <a:cs typeface="Arial" panose="020B0604020202020204" pitchFamily="34" charset="0"/>
              </a:rPr>
              <a:t>HÀNH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LUẬT </a:t>
            </a:r>
            <a:r>
              <a:rPr lang="en-US" sz="2400" b="1">
                <a:solidFill>
                  <a:srgbClr val="FF0000"/>
                </a:solidFill>
                <a:latin typeface="Arial" panose="020B0604020202020204" pitchFamily="34" charset="0"/>
                <a:cs typeface="Arial" panose="020B0604020202020204" pitchFamily="34" charset="0"/>
              </a:rPr>
              <a:t>PHÒNG, CHỐNG THIÊN TAI</a:t>
            </a:r>
          </a:p>
        </p:txBody>
      </p:sp>
      <p:sp>
        <p:nvSpPr>
          <p:cNvPr id="8" name="Rectangle 3"/>
          <p:cNvSpPr txBox="1">
            <a:spLocks noChangeArrowheads="1"/>
          </p:cNvSpPr>
          <p:nvPr/>
        </p:nvSpPr>
        <p:spPr bwMode="auto">
          <a:xfrm>
            <a:off x="4495800" y="1219200"/>
            <a:ext cx="45069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1588" algn="just" eaLnBrk="1" hangingPunct="1">
              <a:lnSpc>
                <a:spcPct val="108000"/>
              </a:lnSpc>
              <a:spcBef>
                <a:spcPts val="1200"/>
              </a:spcBef>
              <a:spcAft>
                <a:spcPts val="0"/>
              </a:spcAft>
              <a:buClr>
                <a:srgbClr val="FF0000"/>
              </a:buClr>
              <a:buFont typeface="+mj-lt"/>
              <a:buAutoNum type="arabicPeriod" startAt="6"/>
              <a:defRPr/>
            </a:pPr>
            <a:r>
              <a:rPr lang="en-US" sz="2000" b="1" kern="0" smtClean="0">
                <a:solidFill>
                  <a:srgbClr val="FF0066"/>
                </a:solidFill>
                <a:latin typeface="Arial" charset="0"/>
              </a:rPr>
              <a:t>   Quan </a:t>
            </a:r>
            <a:r>
              <a:rPr lang="en-US" sz="2000" b="1" kern="0">
                <a:solidFill>
                  <a:srgbClr val="FF0066"/>
                </a:solidFill>
                <a:latin typeface="Arial" charset="0"/>
              </a:rPr>
              <a:t>điểm của Đảng</a:t>
            </a:r>
            <a:r>
              <a:rPr lang="en-US" sz="2000" b="1" kern="0">
                <a:solidFill>
                  <a:srgbClr val="0000FF"/>
                </a:solidFill>
                <a:latin typeface="Arial" charset="0"/>
              </a:rPr>
              <a:t> chỉ đạo về phòng chống lụt, bão, giảm nhẹ thiên tai và ứng phó với biến đổi khí hậu đã </a:t>
            </a:r>
            <a:r>
              <a:rPr lang="en-US" sz="2000" b="1" kern="0" smtClean="0">
                <a:solidFill>
                  <a:srgbClr val="0000FF"/>
                </a:solidFill>
                <a:latin typeface="Arial" charset="0"/>
              </a:rPr>
              <a:t>có đầy đủ nhưng </a:t>
            </a:r>
            <a:r>
              <a:rPr lang="en-US" sz="2000" b="1" kern="0" smtClean="0">
                <a:solidFill>
                  <a:srgbClr val="FF0066"/>
                </a:solidFill>
                <a:latin typeface="Arial" charset="0"/>
              </a:rPr>
              <a:t>chưa </a:t>
            </a:r>
            <a:r>
              <a:rPr lang="en-US" sz="2000" b="1" kern="0">
                <a:solidFill>
                  <a:srgbClr val="FF0066"/>
                </a:solidFill>
                <a:latin typeface="Arial" charset="0"/>
              </a:rPr>
              <a:t>được thể hiện hóa kịp thời, đầy đủ </a:t>
            </a:r>
            <a:r>
              <a:rPr lang="en-US" sz="2000" b="1" kern="0">
                <a:solidFill>
                  <a:srgbClr val="0000FF"/>
                </a:solidFill>
                <a:latin typeface="Arial" charset="0"/>
              </a:rPr>
              <a:t>trong các văn bản pháp luật</a:t>
            </a:r>
            <a:r>
              <a:rPr lang="en-US" sz="2000" b="1" kern="0" smtClean="0">
                <a:solidFill>
                  <a:srgbClr val="0000FF"/>
                </a:solidFill>
                <a:latin typeface="Arial" charset="0"/>
              </a:rPr>
              <a:t>.</a:t>
            </a:r>
          </a:p>
          <a:p>
            <a:pPr marL="0" indent="1588" algn="just" eaLnBrk="1" hangingPunct="1">
              <a:lnSpc>
                <a:spcPct val="108000"/>
              </a:lnSpc>
              <a:spcBef>
                <a:spcPts val="1200"/>
              </a:spcBef>
              <a:spcAft>
                <a:spcPts val="0"/>
              </a:spcAft>
              <a:buClr>
                <a:srgbClr val="FF0000"/>
              </a:buClr>
              <a:buFont typeface="+mj-lt"/>
              <a:buAutoNum type="arabicPeriod" startAt="6"/>
              <a:defRPr/>
            </a:pPr>
            <a:r>
              <a:rPr lang="en-US" sz="2000" b="1" kern="0" smtClean="0">
                <a:solidFill>
                  <a:srgbClr val="FF0066"/>
                </a:solidFill>
                <a:latin typeface="Arial" charset="0"/>
              </a:rPr>
              <a:t>   Một </a:t>
            </a:r>
            <a:r>
              <a:rPr lang="en-US" sz="2000" b="1" kern="0">
                <a:solidFill>
                  <a:srgbClr val="FF0066"/>
                </a:solidFill>
                <a:latin typeface="Arial" charset="0"/>
              </a:rPr>
              <a:t>số điều ước quốc tế mà Việt Nam tham gia</a:t>
            </a:r>
            <a:r>
              <a:rPr lang="en-US" sz="2000" b="1" kern="0">
                <a:solidFill>
                  <a:srgbClr val="0000FF"/>
                </a:solidFill>
                <a:latin typeface="Arial" charset="0"/>
              </a:rPr>
              <a:t> như Nghị định thư Kyoto và Công ước khung của Liên hợp quốc về biến đổi khí hậu, Khung hành động Hyogo về giảm nhẹ thiên tai, Hiệp định ASEAN về quản lý thiên tai và ứng phó khẩn cấp (AADMER)... </a:t>
            </a:r>
            <a:r>
              <a:rPr lang="en-US" sz="2000" b="1" kern="0">
                <a:solidFill>
                  <a:srgbClr val="FF0066"/>
                </a:solidFill>
                <a:latin typeface="Arial" charset="0"/>
              </a:rPr>
              <a:t>chưa được </a:t>
            </a:r>
            <a:r>
              <a:rPr lang="en-US" sz="2000" b="1" kern="0" smtClean="0">
                <a:solidFill>
                  <a:srgbClr val="FF0066"/>
                </a:solidFill>
                <a:latin typeface="Arial" charset="0"/>
              </a:rPr>
              <a:t/>
            </a:r>
            <a:br>
              <a:rPr lang="en-US" sz="2000" b="1" kern="0" smtClean="0">
                <a:solidFill>
                  <a:srgbClr val="FF0066"/>
                </a:solidFill>
                <a:latin typeface="Arial" charset="0"/>
              </a:rPr>
            </a:br>
            <a:r>
              <a:rPr lang="en-US" sz="2000" b="1" kern="0" smtClean="0">
                <a:solidFill>
                  <a:srgbClr val="FF0066"/>
                </a:solidFill>
                <a:latin typeface="Arial" charset="0"/>
              </a:rPr>
              <a:t>nội luật </a:t>
            </a:r>
            <a:r>
              <a:rPr lang="en-US" sz="2000" b="1" kern="0">
                <a:solidFill>
                  <a:srgbClr val="FF0066"/>
                </a:solidFill>
                <a:latin typeface="Arial" charset="0"/>
              </a:rPr>
              <a:t>hóa trong các văn bản pháp luật của Việt Nam</a:t>
            </a:r>
            <a:r>
              <a:rPr lang="en-US" sz="2000" b="1" kern="0" smtClean="0">
                <a:solidFill>
                  <a:srgbClr val="0000FF"/>
                </a:solidFill>
                <a:latin typeface="Arial" charset="0"/>
              </a:rPr>
              <a:t>.</a:t>
            </a:r>
            <a:endParaRPr lang="en-US" sz="2000" b="1" kern="0">
              <a:solidFill>
                <a:srgbClr val="0000FF"/>
              </a:solidFill>
              <a:latin typeface="Arial"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371600"/>
            <a:ext cx="4124326" cy="5094026"/>
          </a:xfrm>
          <a:prstGeom prst="rect">
            <a:avLst/>
          </a:prstGeom>
        </p:spPr>
      </p:pic>
    </p:spTree>
    <p:extLst>
      <p:ext uri="{BB962C8B-B14F-4D97-AF65-F5344CB8AC3E}">
        <p14:creationId xmlns:p14="http://schemas.microsoft.com/office/powerpoint/2010/main" val="32555901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QUAN ĐIỂM CHỈ ĐẠO XÂY DỰNG LUẬT</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200"/>
              </a:spcBef>
              <a:spcAft>
                <a:spcPts val="0"/>
              </a:spcAft>
              <a:buClr>
                <a:srgbClr val="FF0000"/>
              </a:buClr>
              <a:buFont typeface="+mj-lt"/>
              <a:buAutoNum type="arabicPeriod"/>
              <a:defRPr/>
            </a:pPr>
            <a:r>
              <a:rPr lang="en-US" sz="2000" b="1" kern="0">
                <a:solidFill>
                  <a:srgbClr val="0000FF"/>
                </a:solidFill>
                <a:latin typeface="Arial" charset="0"/>
              </a:rPr>
              <a:t>T</a:t>
            </a:r>
            <a:r>
              <a:rPr lang="en-US" sz="2000" b="1" kern="0" smtClean="0">
                <a:solidFill>
                  <a:srgbClr val="0000FF"/>
                </a:solidFill>
                <a:latin typeface="Arial" charset="0"/>
              </a:rPr>
              <a:t>hể </a:t>
            </a:r>
            <a:r>
              <a:rPr lang="en-US" sz="2000" b="1" kern="0">
                <a:solidFill>
                  <a:srgbClr val="0000FF"/>
                </a:solidFill>
                <a:latin typeface="Arial" charset="0"/>
              </a:rPr>
              <a:t>chế hóa các chủ trương, đường lối, chính sách của Đảng và Nhà nước về phòng, chống thiên tai, đáp ứng yêu cầu phát triển kinh tế - xã hội bền vững, bảo vệ môi trường, bảo đảm quốc phòng, an ninh, chủ quyền và lợi ích quốc gia; phù hợp với điều kiện kinh tế, xã hội của đất nước và từng địa phương trong giai đoạn hiện nay và các năm tiếp </a:t>
            </a:r>
            <a:r>
              <a:rPr lang="en-US" sz="2000" b="1" kern="0" smtClean="0">
                <a:solidFill>
                  <a:srgbClr val="0000FF"/>
                </a:solidFill>
                <a:latin typeface="Arial" charset="0"/>
              </a:rPr>
              <a:t>theo.</a:t>
            </a:r>
          </a:p>
          <a:p>
            <a:pPr indent="-457200" algn="just" eaLnBrk="1" hangingPunct="1">
              <a:lnSpc>
                <a:spcPct val="108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Kế </a:t>
            </a:r>
            <a:r>
              <a:rPr lang="en-US" sz="2000" b="1" kern="0">
                <a:solidFill>
                  <a:srgbClr val="0000FF"/>
                </a:solidFill>
                <a:latin typeface="Arial" charset="0"/>
              </a:rPr>
              <a:t>thừa và pháp điển hóa các quy định còn phù hợp của Pháp lệnh phòng, chống lụt bão và các văn bản quy phạm pháp luật liên quan, đồng thời bổ sung những quy định mới đáp ứng yêu cầu thực tiễn, luật hóa một số quy định trong các văn bản dưới luật nhằm tăng giá trị pháp lý của các quy định </a:t>
            </a:r>
            <a:r>
              <a:rPr lang="en-US" sz="2000" b="1" kern="0" smtClean="0">
                <a:solidFill>
                  <a:srgbClr val="0000FF"/>
                </a:solidFill>
                <a:latin typeface="Arial" charset="0"/>
              </a:rPr>
              <a:t>này.</a:t>
            </a:r>
          </a:p>
          <a:p>
            <a:pPr indent="-457200" algn="just" eaLnBrk="1" hangingPunct="1">
              <a:lnSpc>
                <a:spcPct val="108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Phù </a:t>
            </a:r>
            <a:r>
              <a:rPr lang="en-US" sz="2000" b="1" kern="0">
                <a:solidFill>
                  <a:srgbClr val="0000FF"/>
                </a:solidFill>
                <a:latin typeface="Arial" charset="0"/>
              </a:rPr>
              <a:t>hợp với những thông lệ và các cam kết quốc tế mà Việt Nam đã tham gia, ký </a:t>
            </a:r>
            <a:r>
              <a:rPr lang="en-US" sz="2000" b="1" kern="0" smtClean="0">
                <a:solidFill>
                  <a:srgbClr val="0000FF"/>
                </a:solidFill>
                <a:latin typeface="Arial" charset="0"/>
              </a:rPr>
              <a:t>kết.</a:t>
            </a:r>
          </a:p>
          <a:p>
            <a:pPr indent="-457200" algn="just" eaLnBrk="1" hangingPunct="1">
              <a:lnSpc>
                <a:spcPct val="108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Dựa </a:t>
            </a:r>
            <a:r>
              <a:rPr lang="en-US" sz="2000" b="1" kern="0">
                <a:solidFill>
                  <a:srgbClr val="0000FF"/>
                </a:solidFill>
                <a:latin typeface="Arial" charset="0"/>
              </a:rPr>
              <a:t>trên cơ sở khoa học và kinh nghiệm thực tiễn về phòng, chống thiên tai giai đoạn trước. </a:t>
            </a:r>
          </a:p>
          <a:p>
            <a:pPr indent="-457200" algn="just" eaLnBrk="1" hangingPunct="1">
              <a:lnSpc>
                <a:spcPct val="108000"/>
              </a:lnSpc>
              <a:spcBef>
                <a:spcPts val="1200"/>
              </a:spcBef>
              <a:spcAft>
                <a:spcPts val="0"/>
              </a:spcAft>
              <a:buClr>
                <a:srgbClr val="FF0000"/>
              </a:buClr>
              <a:buFont typeface="+mj-lt"/>
              <a:buAutoNum type="arabicPeriod"/>
              <a:defRPr/>
            </a:pPr>
            <a:endParaRPr lang="en-US" sz="2000" b="1" kern="0">
              <a:solidFill>
                <a:srgbClr val="0000FF"/>
              </a:solidFill>
              <a:latin typeface="Arial" charset="0"/>
            </a:endParaRPr>
          </a:p>
        </p:txBody>
      </p:sp>
    </p:spTree>
    <p:extLst>
      <p:ext uri="{BB962C8B-B14F-4D97-AF65-F5344CB8AC3E}">
        <p14:creationId xmlns:p14="http://schemas.microsoft.com/office/powerpoint/2010/main" val="15361764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KHÁI QUÁT LUẬT PHÒNG, CHỐNG THIÊN TAI NĂM 2013</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2877" y="5105400"/>
            <a:ext cx="8861425" cy="1586552"/>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2500" b="1" kern="0" smtClean="0">
                <a:solidFill>
                  <a:srgbClr val="0000FF"/>
                </a:solidFill>
                <a:latin typeface="Arial" charset="0"/>
              </a:rPr>
              <a:t>Luật </a:t>
            </a:r>
            <a:r>
              <a:rPr lang="en-US" sz="2500" b="1" kern="0">
                <a:solidFill>
                  <a:srgbClr val="0000FF"/>
                </a:solidFill>
                <a:latin typeface="Arial" charset="0"/>
              </a:rPr>
              <a:t>có hiệu lực thi hành từ ngày </a:t>
            </a:r>
            <a:r>
              <a:rPr lang="en-US" sz="2500" b="1" kern="0">
                <a:solidFill>
                  <a:srgbClr val="FF0066"/>
                </a:solidFill>
                <a:latin typeface="Arial" charset="0"/>
              </a:rPr>
              <a:t>01/5/2014</a:t>
            </a:r>
            <a:r>
              <a:rPr lang="en-US" sz="2500" b="1" kern="0" smtClean="0">
                <a:solidFill>
                  <a:srgbClr val="FF0066"/>
                </a:solidFill>
                <a:latin typeface="Arial" charset="0"/>
              </a:rPr>
              <a:t>.</a:t>
            </a: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2500" b="1" kern="0">
                <a:solidFill>
                  <a:srgbClr val="0000FF"/>
                </a:solidFill>
                <a:latin typeface="Arial" charset="0"/>
              </a:rPr>
              <a:t>Luật phòng, chống thiên tai gồm </a:t>
            </a:r>
            <a:r>
              <a:rPr lang="en-US" sz="2500" b="1" kern="0">
                <a:solidFill>
                  <a:srgbClr val="FF0066"/>
                </a:solidFill>
                <a:latin typeface="Arial" charset="0"/>
              </a:rPr>
              <a:t>6 chương, 47 điều</a:t>
            </a:r>
            <a:r>
              <a:rPr lang="en-US" sz="2500" b="1" kern="0" smtClean="0">
                <a:solidFill>
                  <a:srgbClr val="FF0066"/>
                </a:solidFill>
                <a:latin typeface="Arial" charset="0"/>
              </a:rPr>
              <a:t>.</a:t>
            </a:r>
            <a:endParaRPr lang="en-US" sz="2500" b="1" kern="0">
              <a:solidFill>
                <a:srgbClr val="FF0066"/>
              </a:solidFill>
              <a:latin typeface="Arial"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7" y="1495196"/>
            <a:ext cx="5038722" cy="3381604"/>
          </a:xfrm>
          <a:prstGeom prst="rect">
            <a:avLst/>
          </a:prstGeom>
          <a:ln>
            <a:solidFill>
              <a:srgbClr val="FF0000"/>
            </a:solidFill>
          </a:ln>
        </p:spPr>
      </p:pic>
      <p:sp>
        <p:nvSpPr>
          <p:cNvPr id="9" name="Rectangle 3"/>
          <p:cNvSpPr txBox="1">
            <a:spLocks noChangeArrowheads="1"/>
          </p:cNvSpPr>
          <p:nvPr/>
        </p:nvSpPr>
        <p:spPr bwMode="auto">
          <a:xfrm>
            <a:off x="5181599" y="1288576"/>
            <a:ext cx="3821113" cy="4045424"/>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2388" indent="1588"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  Ngày </a:t>
            </a:r>
            <a:r>
              <a:rPr lang="en-US" sz="2400" b="1" kern="0">
                <a:solidFill>
                  <a:srgbClr val="0000FF"/>
                </a:solidFill>
                <a:latin typeface="Arial" charset="0"/>
              </a:rPr>
              <a:t>19/6/2013, tại </a:t>
            </a:r>
            <a:r>
              <a:rPr lang="en-US" sz="2400" b="1" kern="0" smtClean="0">
                <a:solidFill>
                  <a:srgbClr val="0000FF"/>
                </a:solidFill>
                <a:latin typeface="Arial" charset="0"/>
              </a:rPr>
              <a:t/>
            </a:r>
            <a:br>
              <a:rPr lang="en-US" sz="2400" b="1" kern="0" smtClean="0">
                <a:solidFill>
                  <a:srgbClr val="0000FF"/>
                </a:solidFill>
                <a:latin typeface="Arial" charset="0"/>
              </a:rPr>
            </a:br>
            <a:r>
              <a:rPr lang="en-US" sz="2400" b="1" kern="0" smtClean="0">
                <a:solidFill>
                  <a:srgbClr val="0000FF"/>
                </a:solidFill>
                <a:latin typeface="Arial" charset="0"/>
              </a:rPr>
              <a:t>kỳ </a:t>
            </a:r>
            <a:r>
              <a:rPr lang="en-US" sz="2400" b="1" kern="0">
                <a:solidFill>
                  <a:srgbClr val="0000FF"/>
                </a:solidFill>
                <a:latin typeface="Arial" charset="0"/>
              </a:rPr>
              <a:t>họp thứ 5, Quốc hội khoá XIII đã thông qua Luật phòng, chống </a:t>
            </a:r>
            <a:r>
              <a:rPr lang="en-US" sz="2400" b="1" kern="0" smtClean="0">
                <a:solidFill>
                  <a:srgbClr val="0000FF"/>
                </a:solidFill>
                <a:latin typeface="Arial" charset="0"/>
              </a:rPr>
              <a:t/>
            </a:r>
            <a:br>
              <a:rPr lang="en-US" sz="2400" b="1" kern="0" smtClean="0">
                <a:solidFill>
                  <a:srgbClr val="0000FF"/>
                </a:solidFill>
                <a:latin typeface="Arial" charset="0"/>
              </a:rPr>
            </a:br>
            <a:r>
              <a:rPr lang="en-US" sz="2400" b="1" kern="0" smtClean="0">
                <a:solidFill>
                  <a:srgbClr val="0000FF"/>
                </a:solidFill>
                <a:latin typeface="Arial" charset="0"/>
              </a:rPr>
              <a:t>thiên tai.</a:t>
            </a:r>
          </a:p>
          <a:p>
            <a:pPr marL="52388" indent="1588"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2400" b="1" kern="0" smtClean="0">
                <a:solidFill>
                  <a:srgbClr val="0000FF"/>
                </a:solidFill>
                <a:latin typeface="Arial" charset="0"/>
              </a:rPr>
              <a:t>  Chủ </a:t>
            </a:r>
            <a:r>
              <a:rPr lang="en-US" sz="2400" b="1" kern="0">
                <a:solidFill>
                  <a:srgbClr val="0000FF"/>
                </a:solidFill>
                <a:latin typeface="Arial" charset="0"/>
              </a:rPr>
              <a:t>tịch nước đã ký lệnh công bố số 07/2013/L-CTN ngày 28/6/2013</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37058008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en-US" sz="2400" b="1" kern="0" smtClean="0">
                <a:solidFill>
                  <a:srgbClr val="FF0000"/>
                </a:solidFill>
                <a:latin typeface="Arial" panose="020B0604020202020204" pitchFamily="34" charset="0"/>
                <a:cs typeface="Arial" panose="020B0604020202020204" pitchFamily="34" charset="0"/>
              </a:rPr>
              <a:t>KHÁI QUÁT LUẬT PHÒNG, CHỐNG THIÊN TAI NĂM 2013</a:t>
            </a:r>
            <a:endParaRPr lang="en-US" sz="2400" b="1" kern="0">
              <a:solidFill>
                <a:srgbClr val="FF0000"/>
              </a:solidFill>
              <a:latin typeface="Arial" panose="020B0604020202020204" pitchFamily="34" charset="0"/>
              <a:cs typeface="Arial" panose="020B0604020202020204" pitchFamily="34" charset="0"/>
            </a:endParaRPr>
          </a:p>
        </p:txBody>
      </p:sp>
      <p:sp>
        <p:nvSpPr>
          <p:cNvPr id="6" name="AutoShape 6"/>
          <p:cNvSpPr>
            <a:spLocks noChangeArrowheads="1"/>
          </p:cNvSpPr>
          <p:nvPr/>
        </p:nvSpPr>
        <p:spPr bwMode="gray">
          <a:xfrm>
            <a:off x="1828800" y="1264920"/>
            <a:ext cx="7132320" cy="73152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NHỮNG QUY ĐỊNH </a:t>
            </a:r>
            <a:r>
              <a:rPr lang="en-US" b="1" smtClean="0">
                <a:solidFill>
                  <a:srgbClr val="000066"/>
                </a:solidFill>
                <a:latin typeface="Arial" panose="020B0604020202020204" pitchFamily="34" charset="0"/>
                <a:cs typeface="Arial" panose="020B0604020202020204" pitchFamily="34" charset="0"/>
              </a:rPr>
              <a:t>CHUNG</a:t>
            </a:r>
          </a:p>
          <a:p>
            <a:pPr>
              <a:defRPr/>
            </a:pPr>
            <a:r>
              <a:rPr lang="en-US" b="1" smtClean="0">
                <a:solidFill>
                  <a:srgbClr val="000066"/>
                </a:solidFill>
                <a:latin typeface="Arial" panose="020B0604020202020204" pitchFamily="34" charset="0"/>
                <a:cs typeface="Arial" panose="020B0604020202020204" pitchFamily="34" charset="0"/>
              </a:rPr>
              <a:t>(Điều 1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en-US" b="1" smtClean="0">
                <a:solidFill>
                  <a:srgbClr val="000066"/>
                </a:solidFill>
                <a:latin typeface="Arial" panose="020B0604020202020204" pitchFamily="34" charset="0"/>
                <a:cs typeface="Arial" panose="020B0604020202020204" pitchFamily="34" charset="0"/>
              </a:rPr>
              <a:t>Điều 12)  12 điều</a:t>
            </a:r>
            <a:endParaRPr lang="en-US" b="1">
              <a:solidFill>
                <a:srgbClr val="000066"/>
              </a:solidFill>
              <a:latin typeface="Arial" panose="020B0604020202020204" pitchFamily="34" charset="0"/>
              <a:cs typeface="Arial" panose="020B0604020202020204" pitchFamily="34" charset="0"/>
            </a:endParaRPr>
          </a:p>
        </p:txBody>
      </p:sp>
      <p:sp>
        <p:nvSpPr>
          <p:cNvPr id="12" name="AutoShape 11"/>
          <p:cNvSpPr>
            <a:spLocks noChangeArrowheads="1"/>
          </p:cNvSpPr>
          <p:nvPr/>
        </p:nvSpPr>
        <p:spPr bwMode="gray">
          <a:xfrm>
            <a:off x="1828800" y="2164080"/>
            <a:ext cx="7132320" cy="73152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n-US" b="1">
                <a:solidFill>
                  <a:srgbClr val="000066"/>
                </a:solidFill>
                <a:latin typeface="Arial" panose="020B0604020202020204" pitchFamily="34" charset="0"/>
                <a:cs typeface="Arial" panose="020B0604020202020204" pitchFamily="34" charset="0"/>
              </a:rPr>
              <a:t>HOẠT ĐỘNG PHÒNG, CHỐNG THIÊN </a:t>
            </a:r>
            <a:r>
              <a:rPr lang="en-US" b="1" smtClean="0">
                <a:solidFill>
                  <a:srgbClr val="000066"/>
                </a:solidFill>
                <a:latin typeface="Arial" panose="020B0604020202020204" pitchFamily="34" charset="0"/>
                <a:cs typeface="Arial" panose="020B0604020202020204" pitchFamily="34" charset="0"/>
              </a:rPr>
              <a:t>TAI </a:t>
            </a:r>
          </a:p>
          <a:p>
            <a:r>
              <a:rPr lang="en-US" b="1" smtClean="0">
                <a:solidFill>
                  <a:srgbClr val="000066"/>
                </a:solidFill>
                <a:latin typeface="Arial" panose="020B0604020202020204" pitchFamily="34" charset="0"/>
                <a:cs typeface="Arial" panose="020B0604020202020204" pitchFamily="34" charset="0"/>
              </a:rPr>
              <a:t>(Điều </a:t>
            </a:r>
            <a:r>
              <a:rPr lang="en-US" b="1">
                <a:solidFill>
                  <a:srgbClr val="000066"/>
                </a:solidFill>
                <a:latin typeface="Arial" panose="020B0604020202020204" pitchFamily="34" charset="0"/>
                <a:cs typeface="Arial" panose="020B0604020202020204" pitchFamily="34" charset="0"/>
              </a:rPr>
              <a:t>13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33)  21 Điều</a:t>
            </a:r>
            <a:endParaRPr lang="en-US" b="1">
              <a:solidFill>
                <a:srgbClr val="000066"/>
              </a:solidFill>
              <a:latin typeface="Arial" panose="020B0604020202020204" pitchFamily="34" charset="0"/>
              <a:cs typeface="Arial" panose="020B0604020202020204" pitchFamily="34" charset="0"/>
            </a:endParaRPr>
          </a:p>
        </p:txBody>
      </p:sp>
      <p:sp>
        <p:nvSpPr>
          <p:cNvPr id="17" name="AutoShape 16"/>
          <p:cNvSpPr>
            <a:spLocks noChangeArrowheads="1"/>
          </p:cNvSpPr>
          <p:nvPr/>
        </p:nvSpPr>
        <p:spPr bwMode="gray">
          <a:xfrm>
            <a:off x="1828800" y="3048000"/>
            <a:ext cx="7132320" cy="96012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QUYỀN VÀ NGHĨA VỤ CỦA CƠ QUAN, TỔ CHỨC, </a:t>
            </a:r>
            <a:r>
              <a:rPr lang="en-US" b="1" smtClean="0">
                <a:solidFill>
                  <a:srgbClr val="000066"/>
                </a:solidFill>
                <a:latin typeface="Arial" panose="020B0604020202020204" pitchFamily="34" charset="0"/>
                <a:cs typeface="Arial" panose="020B0604020202020204" pitchFamily="34" charset="0"/>
              </a:rPr>
              <a:t>HỘ </a:t>
            </a:r>
            <a:r>
              <a:rPr lang="en-US" b="1">
                <a:solidFill>
                  <a:srgbClr val="000066"/>
                </a:solidFill>
                <a:latin typeface="Arial" panose="020B0604020202020204" pitchFamily="34" charset="0"/>
                <a:cs typeface="Arial" panose="020B0604020202020204" pitchFamily="34" charset="0"/>
              </a:rPr>
              <a:t>GIA </a:t>
            </a:r>
            <a:r>
              <a:rPr lang="en-US" b="1" smtClean="0">
                <a:solidFill>
                  <a:srgbClr val="000066"/>
                </a:solidFill>
                <a:latin typeface="Arial" panose="020B0604020202020204" pitchFamily="34" charset="0"/>
                <a:cs typeface="Arial" panose="020B0604020202020204" pitchFamily="34" charset="0"/>
              </a:rPr>
              <a:t>ĐÌNH</a:t>
            </a:r>
            <a:br>
              <a:rPr lang="en-US" b="1" smtClean="0">
                <a:solidFill>
                  <a:srgbClr val="000066"/>
                </a:solidFill>
                <a:latin typeface="Arial" panose="020B0604020202020204" pitchFamily="34" charset="0"/>
                <a:cs typeface="Arial" panose="020B0604020202020204" pitchFamily="34" charset="0"/>
              </a:rPr>
            </a:br>
            <a:r>
              <a:rPr lang="en-US" b="1" smtClean="0">
                <a:solidFill>
                  <a:srgbClr val="000066"/>
                </a:solidFill>
                <a:latin typeface="Arial" panose="020B0604020202020204" pitchFamily="34" charset="0"/>
                <a:cs typeface="Arial" panose="020B0604020202020204" pitchFamily="34" charset="0"/>
              </a:rPr>
              <a:t>VÀ </a:t>
            </a:r>
            <a:r>
              <a:rPr lang="en-US" b="1">
                <a:solidFill>
                  <a:srgbClr val="000066"/>
                </a:solidFill>
                <a:latin typeface="Arial" panose="020B0604020202020204" pitchFamily="34" charset="0"/>
                <a:cs typeface="Arial" panose="020B0604020202020204" pitchFamily="34" charset="0"/>
              </a:rPr>
              <a:t>CÁ NHÂN </a:t>
            </a:r>
            <a:r>
              <a:rPr lang="en-US" b="1" smtClean="0">
                <a:solidFill>
                  <a:srgbClr val="000066"/>
                </a:solidFill>
                <a:latin typeface="Arial" panose="020B0604020202020204" pitchFamily="34" charset="0"/>
                <a:cs typeface="Arial" panose="020B0604020202020204" pitchFamily="34" charset="0"/>
              </a:rPr>
              <a:t>TRONG </a:t>
            </a:r>
            <a:r>
              <a:rPr lang="en-US" b="1">
                <a:solidFill>
                  <a:srgbClr val="000066"/>
                </a:solidFill>
                <a:latin typeface="Arial" panose="020B0604020202020204" pitchFamily="34" charset="0"/>
                <a:cs typeface="Arial" panose="020B0604020202020204" pitchFamily="34" charset="0"/>
              </a:rPr>
              <a:t>PHÒNG, CHỐNG THIÊN </a:t>
            </a:r>
            <a:r>
              <a:rPr lang="en-US" b="1" smtClean="0">
                <a:solidFill>
                  <a:srgbClr val="000066"/>
                </a:solidFill>
                <a:latin typeface="Arial" panose="020B0604020202020204" pitchFamily="34" charset="0"/>
                <a:cs typeface="Arial" panose="020B0604020202020204" pitchFamily="34" charset="0"/>
              </a:rPr>
              <a:t>TAI</a:t>
            </a:r>
          </a:p>
          <a:p>
            <a:pPr>
              <a:defRPr/>
            </a:pPr>
            <a:r>
              <a:rPr lang="en-US" b="1" smtClean="0">
                <a:solidFill>
                  <a:srgbClr val="000066"/>
                </a:solidFill>
                <a:latin typeface="Arial" panose="020B0604020202020204" pitchFamily="34" charset="0"/>
                <a:cs typeface="Arial" panose="020B0604020202020204" pitchFamily="34" charset="0"/>
              </a:rPr>
              <a:t>(Điều </a:t>
            </a:r>
            <a:r>
              <a:rPr lang="en-US" b="1">
                <a:solidFill>
                  <a:srgbClr val="000066"/>
                </a:solidFill>
                <a:latin typeface="Arial" panose="020B0604020202020204" pitchFamily="34" charset="0"/>
                <a:cs typeface="Arial" panose="020B0604020202020204" pitchFamily="34" charset="0"/>
              </a:rPr>
              <a:t>34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37)  04 Điều</a:t>
            </a:r>
            <a:endParaRPr lang="en-US" b="1">
              <a:solidFill>
                <a:srgbClr val="000066"/>
              </a:solidFill>
              <a:latin typeface="Arial" panose="020B0604020202020204" pitchFamily="34" charset="0"/>
              <a:cs typeface="Arial" panose="020B0604020202020204" pitchFamily="34" charset="0"/>
            </a:endParaRPr>
          </a:p>
        </p:txBody>
      </p:sp>
      <p:sp>
        <p:nvSpPr>
          <p:cNvPr id="22" name="AutoShape 16"/>
          <p:cNvSpPr>
            <a:spLocks noChangeArrowheads="1"/>
          </p:cNvSpPr>
          <p:nvPr/>
        </p:nvSpPr>
        <p:spPr bwMode="gray">
          <a:xfrm>
            <a:off x="1828800" y="4145280"/>
            <a:ext cx="7132320" cy="73152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HỢP TÁC QUỐC TẾ TRONG PHÒNG, CHỐNG THIÊN </a:t>
            </a:r>
            <a:r>
              <a:rPr lang="en-US" b="1" smtClean="0">
                <a:solidFill>
                  <a:srgbClr val="000066"/>
                </a:solidFill>
                <a:latin typeface="Arial" panose="020B0604020202020204" pitchFamily="34" charset="0"/>
                <a:cs typeface="Arial" panose="020B0604020202020204" pitchFamily="34" charset="0"/>
              </a:rPr>
              <a:t>TAI</a:t>
            </a:r>
          </a:p>
          <a:p>
            <a:pPr>
              <a:defRPr/>
            </a:pPr>
            <a:r>
              <a:rPr lang="en-US" b="1" smtClean="0">
                <a:solidFill>
                  <a:srgbClr val="000066"/>
                </a:solidFill>
                <a:latin typeface="Arial" panose="020B0604020202020204" pitchFamily="34" charset="0"/>
                <a:cs typeface="Arial" panose="020B0604020202020204" pitchFamily="34" charset="0"/>
              </a:rPr>
              <a:t>(Điều 38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en-US" b="1" smtClean="0">
                <a:solidFill>
                  <a:srgbClr val="000066"/>
                </a:solidFill>
                <a:latin typeface="Arial" panose="020B0604020202020204" pitchFamily="34" charset="0"/>
                <a:cs typeface="Arial" panose="020B0604020202020204" pitchFamily="34" charset="0"/>
              </a:rPr>
              <a:t>Điều 41)  04 Điều</a:t>
            </a:r>
            <a:endParaRPr lang="en-US" b="1">
              <a:solidFill>
                <a:srgbClr val="000066"/>
              </a:solidFill>
              <a:latin typeface="Arial" panose="020B0604020202020204" pitchFamily="34" charset="0"/>
              <a:cs typeface="Arial" panose="020B0604020202020204" pitchFamily="34" charset="0"/>
            </a:endParaRPr>
          </a:p>
        </p:txBody>
      </p:sp>
      <p:sp>
        <p:nvSpPr>
          <p:cNvPr id="27" name="AutoShape 16"/>
          <p:cNvSpPr>
            <a:spLocks noChangeArrowheads="1"/>
          </p:cNvSpPr>
          <p:nvPr/>
        </p:nvSpPr>
        <p:spPr bwMode="gray">
          <a:xfrm>
            <a:off x="1828800" y="5029200"/>
            <a:ext cx="71323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TRÁCH NHIỆM QUẢN LÝ NHÀ </a:t>
            </a:r>
            <a:r>
              <a:rPr lang="en-US" b="1" smtClean="0">
                <a:solidFill>
                  <a:srgbClr val="000066"/>
                </a:solidFill>
                <a:latin typeface="Arial" panose="020B0604020202020204" pitchFamily="34" charset="0"/>
                <a:cs typeface="Arial" panose="020B0604020202020204" pitchFamily="34" charset="0"/>
              </a:rPr>
              <a:t>NƯỚC VỀ </a:t>
            </a:r>
            <a:r>
              <a:rPr lang="en-US" b="1">
                <a:solidFill>
                  <a:srgbClr val="000066"/>
                </a:solidFill>
                <a:latin typeface="Arial" panose="020B0604020202020204" pitchFamily="34" charset="0"/>
                <a:cs typeface="Arial" panose="020B0604020202020204" pitchFamily="34" charset="0"/>
              </a:rPr>
              <a:t>PHÒNG, CHỐNG </a:t>
            </a:r>
            <a:r>
              <a:rPr lang="en-US" b="1" smtClean="0">
                <a:solidFill>
                  <a:srgbClr val="000066"/>
                </a:solidFill>
                <a:latin typeface="Arial" panose="020B0604020202020204" pitchFamily="34" charset="0"/>
                <a:cs typeface="Arial" panose="020B0604020202020204" pitchFamily="34" charset="0"/>
              </a:rPr>
              <a:t/>
            </a:r>
            <a:br>
              <a:rPr lang="en-US" b="1" smtClean="0">
                <a:solidFill>
                  <a:srgbClr val="000066"/>
                </a:solidFill>
                <a:latin typeface="Arial" panose="020B0604020202020204" pitchFamily="34" charset="0"/>
                <a:cs typeface="Arial" panose="020B0604020202020204" pitchFamily="34" charset="0"/>
              </a:rPr>
            </a:br>
            <a:r>
              <a:rPr lang="en-US" b="1" smtClean="0">
                <a:solidFill>
                  <a:srgbClr val="000066"/>
                </a:solidFill>
                <a:latin typeface="Arial" panose="020B0604020202020204" pitchFamily="34" charset="0"/>
                <a:cs typeface="Arial" panose="020B0604020202020204" pitchFamily="34" charset="0"/>
              </a:rPr>
              <a:t>THIÊN TAI (Điều </a:t>
            </a:r>
            <a:r>
              <a:rPr lang="en-US" b="1">
                <a:solidFill>
                  <a:srgbClr val="000066"/>
                </a:solidFill>
                <a:latin typeface="Arial" panose="020B0604020202020204" pitchFamily="34" charset="0"/>
                <a:cs typeface="Arial" panose="020B0604020202020204" pitchFamily="34" charset="0"/>
              </a:rPr>
              <a:t>42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45)   04 Điều</a:t>
            </a:r>
            <a:endParaRPr lang="en-US" b="1">
              <a:solidFill>
                <a:srgbClr val="000066"/>
              </a:solidFill>
              <a:latin typeface="Arial" panose="020B0604020202020204" pitchFamily="34" charset="0"/>
              <a:cs typeface="Arial" panose="020B0604020202020204" pitchFamily="34" charset="0"/>
            </a:endParaRPr>
          </a:p>
        </p:txBody>
      </p:sp>
      <p:sp>
        <p:nvSpPr>
          <p:cNvPr id="31" name="AutoShape 16"/>
          <p:cNvSpPr>
            <a:spLocks noChangeArrowheads="1"/>
          </p:cNvSpPr>
          <p:nvPr/>
        </p:nvSpPr>
        <p:spPr bwMode="gray">
          <a:xfrm>
            <a:off x="1828800" y="5867400"/>
            <a:ext cx="7132320" cy="73152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ĐIỀU KHOẢN THI </a:t>
            </a:r>
            <a:r>
              <a:rPr lang="en-US" b="1" smtClean="0">
                <a:solidFill>
                  <a:srgbClr val="000066"/>
                </a:solidFill>
                <a:latin typeface="Arial" panose="020B0604020202020204" pitchFamily="34" charset="0"/>
                <a:cs typeface="Arial" panose="020B0604020202020204" pitchFamily="34" charset="0"/>
              </a:rPr>
              <a:t>HÀNH</a:t>
            </a:r>
          </a:p>
          <a:p>
            <a:pPr>
              <a:defRPr/>
            </a:pPr>
            <a:r>
              <a:rPr lang="en-US" b="1" smtClean="0">
                <a:solidFill>
                  <a:srgbClr val="000066"/>
                </a:solidFill>
                <a:latin typeface="Arial" panose="020B0604020202020204" pitchFamily="34" charset="0"/>
                <a:cs typeface="Arial" panose="020B0604020202020204" pitchFamily="34" charset="0"/>
              </a:rPr>
              <a:t>(Điều 46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en-US" b="1" smtClean="0">
                <a:solidFill>
                  <a:srgbClr val="000066"/>
                </a:solidFill>
                <a:latin typeface="Arial" panose="020B0604020202020204" pitchFamily="34" charset="0"/>
                <a:cs typeface="Arial" panose="020B0604020202020204" pitchFamily="34" charset="0"/>
              </a:rPr>
              <a:t>Điều 47)  02 Điều</a:t>
            </a:r>
            <a:endParaRPr lang="en-US" b="1">
              <a:solidFill>
                <a:srgbClr val="000066"/>
              </a:solidFill>
              <a:latin typeface="Arial" panose="020B0604020202020204" pitchFamily="34" charset="0"/>
              <a:cs typeface="Arial" panose="020B0604020202020204" pitchFamily="34" charset="0"/>
            </a:endParaRPr>
          </a:p>
        </p:txBody>
      </p:sp>
      <p:sp>
        <p:nvSpPr>
          <p:cNvPr id="35" name="AutoShape 16"/>
          <p:cNvSpPr>
            <a:spLocks noChangeArrowheads="1"/>
          </p:cNvSpPr>
          <p:nvPr/>
        </p:nvSpPr>
        <p:spPr bwMode="gray">
          <a:xfrm>
            <a:off x="76200" y="5867400"/>
            <a:ext cx="1645920" cy="73152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VI</a:t>
            </a:r>
            <a:endParaRPr lang="en-US" b="1">
              <a:solidFill>
                <a:srgbClr val="000066"/>
              </a:solidFill>
              <a:latin typeface="Arial" panose="020B0604020202020204" pitchFamily="34" charset="0"/>
              <a:cs typeface="Arial" panose="020B0604020202020204" pitchFamily="34" charset="0"/>
            </a:endParaRPr>
          </a:p>
        </p:txBody>
      </p:sp>
      <p:sp>
        <p:nvSpPr>
          <p:cNvPr id="37" name="AutoShape 16"/>
          <p:cNvSpPr>
            <a:spLocks noChangeArrowheads="1"/>
          </p:cNvSpPr>
          <p:nvPr/>
        </p:nvSpPr>
        <p:spPr bwMode="gray">
          <a:xfrm>
            <a:off x="76200" y="5029200"/>
            <a:ext cx="16459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V</a:t>
            </a:r>
            <a:endParaRPr lang="en-US" b="1">
              <a:solidFill>
                <a:srgbClr val="000066"/>
              </a:solidFill>
              <a:latin typeface="Arial" panose="020B0604020202020204" pitchFamily="34" charset="0"/>
              <a:cs typeface="Arial" panose="020B0604020202020204" pitchFamily="34" charset="0"/>
            </a:endParaRPr>
          </a:p>
        </p:txBody>
      </p:sp>
      <p:sp>
        <p:nvSpPr>
          <p:cNvPr id="40" name="AutoShape 16"/>
          <p:cNvSpPr>
            <a:spLocks noChangeArrowheads="1"/>
          </p:cNvSpPr>
          <p:nvPr/>
        </p:nvSpPr>
        <p:spPr bwMode="gray">
          <a:xfrm>
            <a:off x="76200" y="4145280"/>
            <a:ext cx="1645920" cy="73152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IV</a:t>
            </a:r>
            <a:endParaRPr lang="en-US" b="1">
              <a:solidFill>
                <a:srgbClr val="000066"/>
              </a:solidFill>
              <a:latin typeface="Arial" panose="020B0604020202020204" pitchFamily="34" charset="0"/>
              <a:cs typeface="Arial" panose="020B0604020202020204" pitchFamily="34" charset="0"/>
            </a:endParaRPr>
          </a:p>
        </p:txBody>
      </p:sp>
      <p:sp>
        <p:nvSpPr>
          <p:cNvPr id="44" name="AutoShape 11"/>
          <p:cNvSpPr>
            <a:spLocks noChangeArrowheads="1"/>
          </p:cNvSpPr>
          <p:nvPr/>
        </p:nvSpPr>
        <p:spPr bwMode="gray">
          <a:xfrm>
            <a:off x="76200" y="2164080"/>
            <a:ext cx="1645920" cy="73152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II</a:t>
            </a:r>
            <a:endParaRPr lang="en-US" b="1">
              <a:solidFill>
                <a:srgbClr val="000066"/>
              </a:solidFill>
              <a:latin typeface="Arial" panose="020B0604020202020204" pitchFamily="34" charset="0"/>
              <a:cs typeface="Arial" panose="020B0604020202020204" pitchFamily="34" charset="0"/>
            </a:endParaRPr>
          </a:p>
        </p:txBody>
      </p:sp>
      <p:sp>
        <p:nvSpPr>
          <p:cNvPr id="47" name="AutoShape 6"/>
          <p:cNvSpPr>
            <a:spLocks noChangeArrowheads="1"/>
          </p:cNvSpPr>
          <p:nvPr/>
        </p:nvSpPr>
        <p:spPr bwMode="gray">
          <a:xfrm>
            <a:off x="76200" y="1264920"/>
            <a:ext cx="1645920" cy="73152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a:t>
            </a:r>
            <a:endParaRPr lang="en-US" b="1">
              <a:solidFill>
                <a:srgbClr val="000066"/>
              </a:solidFill>
              <a:latin typeface="Arial" panose="020B0604020202020204" pitchFamily="34" charset="0"/>
              <a:cs typeface="Arial" panose="020B0604020202020204" pitchFamily="34" charset="0"/>
            </a:endParaRPr>
          </a:p>
        </p:txBody>
      </p:sp>
      <p:sp>
        <p:nvSpPr>
          <p:cNvPr id="49" name="AutoShape 16"/>
          <p:cNvSpPr>
            <a:spLocks noChangeArrowheads="1"/>
          </p:cNvSpPr>
          <p:nvPr/>
        </p:nvSpPr>
        <p:spPr bwMode="gray">
          <a:xfrm>
            <a:off x="76200" y="3005464"/>
            <a:ext cx="1646440" cy="10058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III</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46073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838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200"/>
              </a:spcBef>
              <a:spcAft>
                <a:spcPts val="0"/>
              </a:spcAft>
              <a:buClr>
                <a:srgbClr val="FF0000"/>
              </a:buClr>
              <a:buFont typeface="Wingdings" panose="05000000000000000000" pitchFamily="2" charset="2"/>
              <a:buChar char="Ø"/>
              <a:defRPr/>
            </a:pPr>
            <a:r>
              <a:rPr lang="en-US" sz="2200" b="1" kern="0" smtClean="0">
                <a:solidFill>
                  <a:srgbClr val="FF3399"/>
                </a:solidFill>
                <a:latin typeface="Arial" charset="0"/>
              </a:rPr>
              <a:t>Về </a:t>
            </a:r>
            <a:r>
              <a:rPr lang="en-US" sz="2200" b="1" kern="0">
                <a:solidFill>
                  <a:srgbClr val="FF3399"/>
                </a:solidFill>
                <a:latin typeface="Arial" charset="0"/>
              </a:rPr>
              <a:t>đối tượng điều chỉnh: </a:t>
            </a:r>
            <a:r>
              <a:rPr lang="en-US" sz="2200" b="1" kern="0">
                <a:solidFill>
                  <a:srgbClr val="0000FF"/>
                </a:solidFill>
                <a:latin typeface="Arial" charset="0"/>
              </a:rPr>
              <a:t>Luật đã quy định </a:t>
            </a:r>
            <a:r>
              <a:rPr lang="en-US" sz="2200" b="1" kern="0" smtClean="0">
                <a:solidFill>
                  <a:srgbClr val="0000FF"/>
                </a:solidFill>
                <a:latin typeface="Arial" charset="0"/>
              </a:rPr>
              <a:t>19 </a:t>
            </a:r>
            <a:r>
              <a:rPr lang="en-US" sz="2200" b="1" kern="0">
                <a:solidFill>
                  <a:srgbClr val="0000FF"/>
                </a:solidFill>
                <a:latin typeface="Arial" charset="0"/>
              </a:rPr>
              <a:t>loại hình thiên tai phổ biến gồm</a:t>
            </a:r>
            <a:r>
              <a:rPr lang="en-US" sz="2200" b="1" kern="0" smtClean="0">
                <a:solidFill>
                  <a:srgbClr val="0000FF"/>
                </a:solidFill>
                <a:latin typeface="Arial" charset="0"/>
              </a:rPr>
              <a:t>:</a:t>
            </a:r>
          </a:p>
        </p:txBody>
      </p:sp>
      <p:sp>
        <p:nvSpPr>
          <p:cNvPr id="5"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en-US" sz="2400" b="1" kern="0" smtClean="0">
                <a:solidFill>
                  <a:srgbClr val="FF0000"/>
                </a:solidFill>
                <a:latin typeface="Arial" panose="020B0604020202020204" pitchFamily="34" charset="0"/>
                <a:cs typeface="Arial" panose="020B0604020202020204" pitchFamily="34" charset="0"/>
              </a:rPr>
              <a:t>KHÁI QUÁT LUẬT PHÒNG, CHỐNG THIÊN TAI NĂM 2013</a:t>
            </a:r>
            <a:endParaRPr lang="en-US" sz="2400" b="1" kern="0">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152400" y="1905000"/>
            <a:ext cx="4430712" cy="48006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3399"/>
                </a:solidFill>
                <a:latin typeface="Arial" charset="0"/>
              </a:rPr>
              <a:t>Bão</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a:solidFill>
                  <a:srgbClr val="FF3399"/>
                </a:solidFill>
                <a:latin typeface="Arial" charset="0"/>
              </a:rPr>
              <a:t>Á</a:t>
            </a:r>
            <a:r>
              <a:rPr lang="en-US" sz="2000" b="1" kern="0" smtClean="0">
                <a:solidFill>
                  <a:srgbClr val="FF3399"/>
                </a:solidFill>
                <a:latin typeface="Arial" charset="0"/>
              </a:rPr>
              <a:t>p </a:t>
            </a:r>
            <a:r>
              <a:rPr lang="en-US" sz="2000" b="1" kern="0">
                <a:solidFill>
                  <a:srgbClr val="FF3399"/>
                </a:solidFill>
                <a:latin typeface="Arial" charset="0"/>
              </a:rPr>
              <a:t>thấp nhiệt </a:t>
            </a:r>
            <a:r>
              <a:rPr lang="en-US" sz="2000" b="1" kern="0" smtClean="0">
                <a:solidFill>
                  <a:srgbClr val="FF3399"/>
                </a:solidFill>
                <a:latin typeface="Arial" charset="0"/>
              </a:rPr>
              <a:t>đới</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Lốc</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Sét</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3399"/>
                </a:solidFill>
                <a:latin typeface="Arial" charset="0"/>
              </a:rPr>
              <a:t>Mưa lớn</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3399"/>
                </a:solidFill>
                <a:latin typeface="Arial" charset="0"/>
              </a:rPr>
              <a:t>Lũ</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3399"/>
                </a:solidFill>
                <a:latin typeface="Arial" charset="0"/>
              </a:rPr>
              <a:t>Lũ quét</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FF3399"/>
                </a:solidFill>
                <a:latin typeface="Arial" charset="0"/>
              </a:rPr>
              <a:t>Ngập lụt</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Sạt </a:t>
            </a:r>
            <a:r>
              <a:rPr lang="en-US" sz="2000" b="1" kern="0">
                <a:solidFill>
                  <a:srgbClr val="0000FF"/>
                </a:solidFill>
                <a:latin typeface="Arial" charset="0"/>
              </a:rPr>
              <a:t>lở đất do mưa lũ </a:t>
            </a:r>
            <a:r>
              <a:rPr lang="en-US" sz="2000" b="1" kern="0" smtClean="0">
                <a:solidFill>
                  <a:srgbClr val="0000FF"/>
                </a:solidFill>
                <a:latin typeface="Arial" charset="0"/>
              </a:rPr>
              <a:t>hoặc </a:t>
            </a:r>
            <a:r>
              <a:rPr lang="en-US" sz="2000" b="1" kern="0">
                <a:solidFill>
                  <a:srgbClr val="0000FF"/>
                </a:solidFill>
                <a:latin typeface="Arial" charset="0"/>
              </a:rPr>
              <a:t>dòng </a:t>
            </a:r>
            <a:r>
              <a:rPr lang="en-US" sz="2000" b="1" kern="0" smtClean="0">
                <a:solidFill>
                  <a:srgbClr val="0000FF"/>
                </a:solidFill>
                <a:latin typeface="Arial" charset="0"/>
              </a:rPr>
              <a:t>chảy</a:t>
            </a:r>
          </a:p>
          <a:p>
            <a:pPr indent="-457200" algn="just" eaLnBrk="1" hangingPunct="1">
              <a:lnSpc>
                <a:spcPct val="105000"/>
              </a:lnSpc>
              <a:spcBef>
                <a:spcPts val="800"/>
              </a:spcBef>
              <a:spcAft>
                <a:spcPts val="0"/>
              </a:spcAft>
              <a:buClr>
                <a:srgbClr val="FF0000"/>
              </a:buClr>
              <a:buFont typeface="+mj-lt"/>
              <a:buAutoNum type="arabicPeriod"/>
              <a:defRPr/>
            </a:pPr>
            <a:r>
              <a:rPr lang="en-US" sz="2000" b="1" kern="0">
                <a:solidFill>
                  <a:srgbClr val="0000FF"/>
                </a:solidFill>
                <a:latin typeface="Arial" charset="0"/>
              </a:rPr>
              <a:t>Sụt lún đất do mưa lũ hoặc dòng </a:t>
            </a:r>
            <a:r>
              <a:rPr lang="en-US" sz="2000" b="1" kern="0" smtClean="0">
                <a:solidFill>
                  <a:srgbClr val="0000FF"/>
                </a:solidFill>
                <a:latin typeface="Arial" charset="0"/>
              </a:rPr>
              <a:t>chảy</a:t>
            </a:r>
          </a:p>
        </p:txBody>
      </p:sp>
      <p:sp>
        <p:nvSpPr>
          <p:cNvPr id="7" name="Rectangle 3"/>
          <p:cNvSpPr txBox="1">
            <a:spLocks noChangeArrowheads="1"/>
          </p:cNvSpPr>
          <p:nvPr/>
        </p:nvSpPr>
        <p:spPr bwMode="auto">
          <a:xfrm>
            <a:off x="4721510" y="1905000"/>
            <a:ext cx="4430712" cy="48006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0000FF"/>
                </a:solidFill>
                <a:latin typeface="Arial" charset="0"/>
              </a:rPr>
              <a:t>Nước dâng</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FF3399"/>
                </a:solidFill>
                <a:latin typeface="Arial" charset="0"/>
              </a:rPr>
              <a:t>Xâm </a:t>
            </a:r>
            <a:r>
              <a:rPr lang="en-US" sz="2000" b="1" kern="0">
                <a:solidFill>
                  <a:srgbClr val="FF3399"/>
                </a:solidFill>
                <a:latin typeface="Arial" charset="0"/>
              </a:rPr>
              <a:t>nhập </a:t>
            </a:r>
            <a:r>
              <a:rPr lang="en-US" sz="2000" b="1" kern="0" smtClean="0">
                <a:solidFill>
                  <a:srgbClr val="FF3399"/>
                </a:solidFill>
                <a:latin typeface="Arial" charset="0"/>
              </a:rPr>
              <a:t>mặn</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FF3399"/>
                </a:solidFill>
                <a:latin typeface="Arial" charset="0"/>
              </a:rPr>
              <a:t>Nắng nóng</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0000FF"/>
                </a:solidFill>
                <a:latin typeface="Arial" charset="0"/>
              </a:rPr>
              <a:t>Hạn hán</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0000FF"/>
                </a:solidFill>
                <a:latin typeface="Arial" charset="0"/>
              </a:rPr>
              <a:t>Rét hại</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0000FF"/>
                </a:solidFill>
                <a:latin typeface="Arial" charset="0"/>
              </a:rPr>
              <a:t>Mưa đá</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0000FF"/>
                </a:solidFill>
                <a:latin typeface="Arial" charset="0"/>
              </a:rPr>
              <a:t>Sương muối</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a:solidFill>
                  <a:srgbClr val="0000FF"/>
                </a:solidFill>
                <a:latin typeface="Arial" charset="0"/>
              </a:rPr>
              <a:t>Đ</a:t>
            </a:r>
            <a:r>
              <a:rPr lang="en-US" sz="2000" b="1" kern="0" smtClean="0">
                <a:solidFill>
                  <a:srgbClr val="0000FF"/>
                </a:solidFill>
                <a:latin typeface="Arial" charset="0"/>
              </a:rPr>
              <a:t>ộng đất</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0000FF"/>
                </a:solidFill>
                <a:latin typeface="Arial" charset="0"/>
              </a:rPr>
              <a:t>Sóng thần</a:t>
            </a:r>
          </a:p>
          <a:p>
            <a:pPr indent="-457200" algn="just" eaLnBrk="1" hangingPunct="1">
              <a:lnSpc>
                <a:spcPct val="105000"/>
              </a:lnSpc>
              <a:spcBef>
                <a:spcPts val="800"/>
              </a:spcBef>
              <a:spcAft>
                <a:spcPts val="0"/>
              </a:spcAft>
              <a:buClr>
                <a:srgbClr val="FF0000"/>
              </a:buClr>
              <a:buFont typeface="+mj-lt"/>
              <a:buAutoNum type="arabicPeriod" startAt="10"/>
              <a:defRPr/>
            </a:pPr>
            <a:r>
              <a:rPr lang="en-US" sz="2000" b="1" kern="0" smtClean="0">
                <a:solidFill>
                  <a:srgbClr val="0000FF"/>
                </a:solidFill>
                <a:latin typeface="Arial" charset="0"/>
              </a:rPr>
              <a:t>Các </a:t>
            </a:r>
            <a:r>
              <a:rPr lang="en-US" sz="2000" b="1" kern="0">
                <a:solidFill>
                  <a:srgbClr val="0000FF"/>
                </a:solidFill>
                <a:latin typeface="Arial" charset="0"/>
              </a:rPr>
              <a:t>loại thiên tai </a:t>
            </a:r>
            <a:r>
              <a:rPr lang="en-US" sz="2000" b="1" kern="0" smtClean="0">
                <a:solidFill>
                  <a:srgbClr val="0000FF"/>
                </a:solidFill>
                <a:latin typeface="Arial" charset="0"/>
              </a:rPr>
              <a:t>khác </a:t>
            </a:r>
            <a:br>
              <a:rPr lang="en-US" sz="2000" b="1" kern="0" smtClean="0">
                <a:solidFill>
                  <a:srgbClr val="0000FF"/>
                </a:solidFill>
                <a:latin typeface="Arial" charset="0"/>
              </a:rPr>
            </a:br>
            <a:r>
              <a:rPr lang="en-US" sz="2000" b="1" kern="0" smtClean="0">
                <a:solidFill>
                  <a:srgbClr val="0000FF"/>
                </a:solidFill>
                <a:latin typeface="Arial" charset="0"/>
              </a:rPr>
              <a:t>(núi lửa, thiên thạch rơi…)</a:t>
            </a:r>
            <a:endParaRPr lang="en-US" sz="2000" b="1" kern="0">
              <a:solidFill>
                <a:srgbClr val="0000FF"/>
              </a:solidFill>
              <a:latin typeface="Arial" charset="0"/>
            </a:endParaRPr>
          </a:p>
        </p:txBody>
      </p:sp>
    </p:spTree>
    <p:extLst>
      <p:ext uri="{BB962C8B-B14F-4D97-AF65-F5344CB8AC3E}">
        <p14:creationId xmlns:p14="http://schemas.microsoft.com/office/powerpoint/2010/main" val="1057262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8000"/>
              </a:lnSpc>
              <a:spcBef>
                <a:spcPts val="1200"/>
              </a:spcBef>
              <a:spcAft>
                <a:spcPts val="0"/>
              </a:spcAft>
              <a:buClr>
                <a:srgbClr val="FF0000"/>
              </a:buClr>
              <a:buNone/>
              <a:defRPr/>
            </a:pPr>
            <a:r>
              <a:rPr lang="en-US" sz="2000" b="1" kern="0" smtClean="0">
                <a:solidFill>
                  <a:srgbClr val="0000FF"/>
                </a:solidFill>
                <a:latin typeface="Arial" charset="0"/>
              </a:rPr>
              <a:t>Luật </a:t>
            </a:r>
            <a:r>
              <a:rPr lang="en-US" sz="2000" b="1" kern="0">
                <a:solidFill>
                  <a:srgbClr val="0000FF"/>
                </a:solidFill>
                <a:latin typeface="Arial" charset="0"/>
              </a:rPr>
              <a:t>đã quy định </a:t>
            </a:r>
            <a:r>
              <a:rPr lang="en-US" sz="2000" b="1" kern="0">
                <a:solidFill>
                  <a:srgbClr val="FF3399"/>
                </a:solidFill>
                <a:latin typeface="Arial" charset="0"/>
              </a:rPr>
              <a:t>7 nguyên tắc cơ bản</a:t>
            </a:r>
            <a:r>
              <a:rPr lang="en-US" sz="2000" b="1" kern="0">
                <a:solidFill>
                  <a:srgbClr val="0000FF"/>
                </a:solidFill>
                <a:latin typeface="Arial" charset="0"/>
              </a:rPr>
              <a:t> trong phòng chống </a:t>
            </a:r>
            <a:r>
              <a:rPr lang="en-US" sz="2000" b="1" kern="0" smtClean="0">
                <a:solidFill>
                  <a:srgbClr val="0000FF"/>
                </a:solidFill>
                <a:latin typeface="Arial" charset="0"/>
              </a:rPr>
              <a:t>thiên tai:</a:t>
            </a:r>
          </a:p>
          <a:p>
            <a:pPr indent="-457200" algn="just" eaLnBrk="1" hangingPunct="1">
              <a:lnSpc>
                <a:spcPct val="108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Phòng </a:t>
            </a:r>
            <a:r>
              <a:rPr lang="en-US" sz="2300" b="1" kern="0">
                <a:solidFill>
                  <a:srgbClr val="0000FF"/>
                </a:solidFill>
                <a:latin typeface="Arial" charset="0"/>
              </a:rPr>
              <a:t>ngừa chủ động, ứng phó kịp thời, khắc phục khẩn trương và hiệu quả</a:t>
            </a:r>
            <a:r>
              <a:rPr lang="en-US" sz="2300" b="1" kern="0" smtClean="0">
                <a:solidFill>
                  <a:srgbClr val="0000FF"/>
                </a:solidFill>
                <a:latin typeface="Arial" charset="0"/>
              </a:rPr>
              <a:t>.</a:t>
            </a:r>
          </a:p>
          <a:p>
            <a:pPr indent="-457200" algn="just" eaLnBrk="1" hangingPunct="1">
              <a:lnSpc>
                <a:spcPct val="108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Phòng</a:t>
            </a:r>
            <a:r>
              <a:rPr lang="en-US" sz="2300" b="1" kern="0">
                <a:solidFill>
                  <a:srgbClr val="0000FF"/>
                </a:solidFill>
                <a:latin typeface="Arial" charset="0"/>
              </a:rPr>
              <a:t>, chống thiên tai là trách nhiệm của Nhà nước, tổ chức, cá nhân, trong đó Nhà nước giữ vai trò chủ đạo, tổ chức và cá nhân chủ động, cộng đồng giúp nhau</a:t>
            </a:r>
            <a:r>
              <a:rPr lang="en-US" sz="2300" b="1" kern="0" smtClean="0">
                <a:solidFill>
                  <a:srgbClr val="0000FF"/>
                </a:solidFill>
                <a:latin typeface="Arial" charset="0"/>
              </a:rPr>
              <a:t>.</a:t>
            </a:r>
          </a:p>
          <a:p>
            <a:pPr indent="-457200" algn="just" eaLnBrk="1" hangingPunct="1">
              <a:lnSpc>
                <a:spcPct val="108000"/>
              </a:lnSpc>
              <a:spcBef>
                <a:spcPts val="1200"/>
              </a:spcBef>
              <a:spcAft>
                <a:spcPts val="0"/>
              </a:spcAft>
              <a:buClr>
                <a:srgbClr val="FF0000"/>
              </a:buClr>
              <a:buFont typeface="+mj-lt"/>
              <a:buAutoNum type="arabicPeriod"/>
              <a:defRPr/>
            </a:pPr>
            <a:r>
              <a:rPr lang="en-US" sz="2300" b="1" kern="0">
                <a:solidFill>
                  <a:srgbClr val="0000FF"/>
                </a:solidFill>
                <a:latin typeface="Arial" charset="0"/>
              </a:rPr>
              <a:t>Phòng, chống thiên tai được thực hiện theo phương châm </a:t>
            </a:r>
            <a:r>
              <a:rPr lang="en-US" sz="2300" b="1" kern="0">
                <a:solidFill>
                  <a:srgbClr val="FF0000"/>
                </a:solidFill>
                <a:latin typeface="Arial" charset="0"/>
              </a:rPr>
              <a:t>bốn tại chỗ</a:t>
            </a:r>
            <a:r>
              <a:rPr lang="en-US" sz="2300" b="1" kern="0">
                <a:solidFill>
                  <a:srgbClr val="0000FF"/>
                </a:solidFill>
                <a:latin typeface="Arial" charset="0"/>
              </a:rPr>
              <a:t>: </a:t>
            </a:r>
            <a:r>
              <a:rPr lang="en-US" sz="2300" b="1" kern="0">
                <a:solidFill>
                  <a:srgbClr val="00B050"/>
                </a:solidFill>
                <a:latin typeface="Arial" charset="0"/>
              </a:rPr>
              <a:t>chỉ huy tại chỗ</a:t>
            </a:r>
            <a:r>
              <a:rPr lang="en-US" sz="2300" b="1" kern="0">
                <a:solidFill>
                  <a:srgbClr val="0000FF"/>
                </a:solidFill>
                <a:latin typeface="Arial" charset="0"/>
              </a:rPr>
              <a:t>; </a:t>
            </a:r>
            <a:r>
              <a:rPr lang="en-US" sz="2300" b="1" kern="0">
                <a:solidFill>
                  <a:srgbClr val="FF0066"/>
                </a:solidFill>
                <a:latin typeface="Arial" charset="0"/>
              </a:rPr>
              <a:t>lực lượng tại chỗ</a:t>
            </a:r>
            <a:r>
              <a:rPr lang="en-US" sz="2300" b="1" kern="0">
                <a:solidFill>
                  <a:srgbClr val="0000FF"/>
                </a:solidFill>
                <a:latin typeface="Arial" charset="0"/>
              </a:rPr>
              <a:t>; </a:t>
            </a:r>
            <a:r>
              <a:rPr lang="en-US" sz="2300" b="1" kern="0">
                <a:solidFill>
                  <a:srgbClr val="FF9900"/>
                </a:solidFill>
                <a:latin typeface="Arial" charset="0"/>
              </a:rPr>
              <a:t>phương tiện, vật tư tại chỗ</a:t>
            </a:r>
            <a:r>
              <a:rPr lang="en-US" sz="2300" b="1" kern="0">
                <a:solidFill>
                  <a:srgbClr val="0000FF"/>
                </a:solidFill>
                <a:latin typeface="Arial" charset="0"/>
              </a:rPr>
              <a:t>; </a:t>
            </a:r>
            <a:r>
              <a:rPr lang="en-US" sz="2300" b="1" kern="0">
                <a:solidFill>
                  <a:schemeClr val="accent6">
                    <a:lumMod val="75000"/>
                  </a:schemeClr>
                </a:solidFill>
                <a:latin typeface="Arial" charset="0"/>
              </a:rPr>
              <a:t>hậu cần tại chỗ</a:t>
            </a:r>
            <a:r>
              <a:rPr lang="en-US" sz="2300" b="1" kern="0" smtClean="0">
                <a:solidFill>
                  <a:srgbClr val="0000FF"/>
                </a:solidFill>
                <a:latin typeface="Arial" charset="0"/>
              </a:rPr>
              <a:t>.</a:t>
            </a:r>
          </a:p>
          <a:p>
            <a:pPr indent="-457200" algn="just" eaLnBrk="1" hangingPunct="1">
              <a:lnSpc>
                <a:spcPct val="108000"/>
              </a:lnSpc>
              <a:spcBef>
                <a:spcPts val="1200"/>
              </a:spcBef>
              <a:spcAft>
                <a:spcPts val="0"/>
              </a:spcAft>
              <a:buClr>
                <a:srgbClr val="FF0000"/>
              </a:buClr>
              <a:buFont typeface="+mj-lt"/>
              <a:buAutoNum type="arabicPeriod"/>
              <a:defRPr/>
            </a:pPr>
            <a:r>
              <a:rPr lang="en-US" sz="2300" b="1" kern="0" smtClean="0">
                <a:solidFill>
                  <a:srgbClr val="0000FF"/>
                </a:solidFill>
                <a:latin typeface="Arial" charset="0"/>
              </a:rPr>
              <a:t>Lồng </a:t>
            </a:r>
            <a:r>
              <a:rPr lang="en-US" sz="2300" b="1" kern="0">
                <a:solidFill>
                  <a:srgbClr val="0000FF"/>
                </a:solidFill>
                <a:latin typeface="Arial" charset="0"/>
              </a:rPr>
              <a:t>ghép nội dung phòng, chống thiên tai trong quy hoạch, kế hoạch phát triển kinh tế - xã hội của cả nước, địa phương và quy hoạch, kế hoạch phát triển ngành</a:t>
            </a:r>
            <a:r>
              <a:rPr lang="en-US" sz="2300" b="1" kern="0" smtClean="0">
                <a:solidFill>
                  <a:srgbClr val="0000FF"/>
                </a:solidFill>
                <a:latin typeface="Arial" charset="0"/>
              </a:rPr>
              <a:t>.</a:t>
            </a:r>
            <a:endParaRPr lang="en-US" sz="2200" b="1" kern="0">
              <a:solidFill>
                <a:srgbClr val="0000FF"/>
              </a:solidFill>
              <a:latin typeface="Arial" charset="0"/>
            </a:endParaRPr>
          </a:p>
        </p:txBody>
      </p:sp>
      <p:sp>
        <p:nvSpPr>
          <p:cNvPr id="5"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vi-VN" sz="2400" b="1" kern="0" smtClean="0">
                <a:solidFill>
                  <a:srgbClr val="FF0000"/>
                </a:solidFill>
                <a:latin typeface="Arial" panose="020B0604020202020204" pitchFamily="34" charset="0"/>
                <a:cs typeface="Arial" panose="020B0604020202020204" pitchFamily="34" charset="0"/>
              </a:rPr>
              <a:t>NGUYÊN </a:t>
            </a:r>
            <a:r>
              <a:rPr lang="vi-VN" sz="2400" b="1" kern="0">
                <a:solidFill>
                  <a:srgbClr val="FF0000"/>
                </a:solidFill>
                <a:latin typeface="Arial" panose="020B0604020202020204" pitchFamily="34" charset="0"/>
                <a:cs typeface="Arial" panose="020B0604020202020204" pitchFamily="34" charset="0"/>
              </a:rPr>
              <a:t>TẮC CƠ BẢN </a:t>
            </a:r>
            <a:r>
              <a:rPr lang="en-US" sz="2400" b="1" kern="0" smtClean="0">
                <a:solidFill>
                  <a:srgbClr val="FF0000"/>
                </a:solidFill>
                <a:latin typeface="Arial" panose="020B0604020202020204" pitchFamily="34" charset="0"/>
                <a:cs typeface="Arial" panose="020B0604020202020204" pitchFamily="34" charset="0"/>
              </a:rPr>
              <a:t/>
            </a:r>
            <a:br>
              <a:rPr lang="en-US" sz="2400" b="1" kern="0" smtClean="0">
                <a:solidFill>
                  <a:srgbClr val="FF0000"/>
                </a:solidFill>
                <a:latin typeface="Arial" panose="020B0604020202020204" pitchFamily="34" charset="0"/>
                <a:cs typeface="Arial" panose="020B0604020202020204" pitchFamily="34" charset="0"/>
              </a:rPr>
            </a:br>
            <a:r>
              <a:rPr lang="vi-VN" sz="2400" b="1" kern="0" smtClean="0">
                <a:solidFill>
                  <a:srgbClr val="FF0000"/>
                </a:solidFill>
                <a:latin typeface="Arial" panose="020B0604020202020204" pitchFamily="34" charset="0"/>
                <a:cs typeface="Arial" panose="020B0604020202020204" pitchFamily="34" charset="0"/>
              </a:rPr>
              <a:t>TRONG </a:t>
            </a:r>
            <a:r>
              <a:rPr lang="vi-VN" sz="2400" b="1" kern="0">
                <a:solidFill>
                  <a:srgbClr val="FF0000"/>
                </a:solidFill>
                <a:latin typeface="Arial" panose="020B0604020202020204" pitchFamily="34" charset="0"/>
                <a:cs typeface="Arial" panose="020B0604020202020204" pitchFamily="34" charset="0"/>
              </a:rPr>
              <a:t>PHÒNG, CHỐNG </a:t>
            </a:r>
            <a:r>
              <a:rPr lang="vi-VN" sz="2400" b="1" kern="0" smtClean="0">
                <a:solidFill>
                  <a:srgbClr val="FF0000"/>
                </a:solidFill>
                <a:latin typeface="Arial" panose="020B0604020202020204" pitchFamily="34" charset="0"/>
                <a:cs typeface="Arial" panose="020B0604020202020204" pitchFamily="34" charset="0"/>
              </a:rPr>
              <a:t>THIÊN TAI</a:t>
            </a:r>
            <a:r>
              <a:rPr lang="en-US" sz="2400" b="1" kern="0" smtClean="0">
                <a:solidFill>
                  <a:srgbClr val="FF0000"/>
                </a:solidFill>
                <a:latin typeface="Arial" panose="020B0604020202020204" pitchFamily="34" charset="0"/>
                <a:cs typeface="Arial" panose="020B0604020202020204" pitchFamily="34" charset="0"/>
              </a:rPr>
              <a:t> </a:t>
            </a:r>
            <a:r>
              <a:rPr lang="en-US" sz="2400" b="1" kern="0" smtClean="0">
                <a:solidFill>
                  <a:srgbClr val="0000FF"/>
                </a:solidFill>
                <a:latin typeface="Arial" panose="020B0604020202020204" pitchFamily="34" charset="0"/>
                <a:cs typeface="Arial" panose="020B0604020202020204" pitchFamily="34" charset="0"/>
              </a:rPr>
              <a:t>(ĐIỀU 4)</a:t>
            </a:r>
            <a:endParaRPr lang="en-US" sz="2400" b="1" ker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4542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200"/>
              </a:spcBef>
              <a:spcAft>
                <a:spcPts val="0"/>
              </a:spcAft>
              <a:buClr>
                <a:srgbClr val="FF0000"/>
              </a:buClr>
              <a:buFont typeface="+mj-lt"/>
              <a:buAutoNum type="arabicPeriod" startAt="5"/>
              <a:defRPr/>
            </a:pPr>
            <a:r>
              <a:rPr lang="en-US" sz="2300" b="1" kern="0" smtClean="0">
                <a:solidFill>
                  <a:srgbClr val="0000FF"/>
                </a:solidFill>
                <a:latin typeface="Arial" charset="0"/>
              </a:rPr>
              <a:t>Phòng</a:t>
            </a:r>
            <a:r>
              <a:rPr lang="en-US" sz="2300" b="1" kern="0">
                <a:solidFill>
                  <a:srgbClr val="0000FF"/>
                </a:solidFill>
                <a:latin typeface="Arial" charset="0"/>
              </a:rPr>
              <a:t>, chống thiên tai phải bảo đảm tính nhân đạo, công bằng, minh bạch và bình đẳng giới</a:t>
            </a:r>
            <a:r>
              <a:rPr lang="en-US" sz="2300" b="1" kern="0" smtClean="0">
                <a:solidFill>
                  <a:srgbClr val="0000FF"/>
                </a:solidFill>
                <a:latin typeface="Arial" charset="0"/>
              </a:rPr>
              <a:t>.</a:t>
            </a:r>
          </a:p>
          <a:p>
            <a:pPr indent="-457200" algn="just" eaLnBrk="1" hangingPunct="1">
              <a:lnSpc>
                <a:spcPct val="108000"/>
              </a:lnSpc>
              <a:spcBef>
                <a:spcPts val="1200"/>
              </a:spcBef>
              <a:spcAft>
                <a:spcPts val="0"/>
              </a:spcAft>
              <a:buClr>
                <a:srgbClr val="FF0000"/>
              </a:buClr>
              <a:buFont typeface="+mj-lt"/>
              <a:buAutoNum type="arabicPeriod" startAt="5"/>
              <a:defRPr/>
            </a:pPr>
            <a:r>
              <a:rPr lang="en-US" sz="2300" b="1" kern="0" smtClean="0">
                <a:solidFill>
                  <a:srgbClr val="0000FF"/>
                </a:solidFill>
                <a:latin typeface="Arial" charset="0"/>
              </a:rPr>
              <a:t>Phòng</a:t>
            </a:r>
            <a:r>
              <a:rPr lang="en-US" sz="2300" b="1" kern="0">
                <a:solidFill>
                  <a:srgbClr val="0000FF"/>
                </a:solidFill>
                <a:latin typeface="Arial" charset="0"/>
              </a:rPr>
              <a:t>, chống thiên tai phải dựa trên cơ sở khoa học; kết hợp sử dụng kinh nghiệm truyền thống với tiến bộ khoa học và công nghệ; kết hợp giải pháp công trình và phi công trình; bảo vệ môi trường, hệ sinh thái và thích ứng với biến đổi khí hậu. </a:t>
            </a:r>
            <a:endParaRPr lang="en-US" sz="2300" b="1" kern="0" smtClean="0">
              <a:solidFill>
                <a:srgbClr val="0000FF"/>
              </a:solidFill>
              <a:latin typeface="Arial" charset="0"/>
            </a:endParaRPr>
          </a:p>
          <a:p>
            <a:pPr indent="-457200" algn="just" eaLnBrk="1" hangingPunct="1">
              <a:lnSpc>
                <a:spcPct val="108000"/>
              </a:lnSpc>
              <a:spcBef>
                <a:spcPts val="1200"/>
              </a:spcBef>
              <a:spcAft>
                <a:spcPts val="0"/>
              </a:spcAft>
              <a:buClr>
                <a:srgbClr val="FF0000"/>
              </a:buClr>
              <a:buFont typeface="+mj-lt"/>
              <a:buAutoNum type="arabicPeriod" startAt="5"/>
              <a:defRPr/>
            </a:pPr>
            <a:r>
              <a:rPr lang="en-US" sz="2300" b="1" kern="0" smtClean="0">
                <a:solidFill>
                  <a:srgbClr val="0000FF"/>
                </a:solidFill>
                <a:latin typeface="Arial" charset="0"/>
              </a:rPr>
              <a:t>Phòng</a:t>
            </a:r>
            <a:r>
              <a:rPr lang="en-US" sz="2300" b="1" kern="0">
                <a:solidFill>
                  <a:srgbClr val="0000FF"/>
                </a:solidFill>
                <a:latin typeface="Arial" charset="0"/>
              </a:rPr>
              <a:t>, chống thiên tai được thực hiện theo sự phân công, phân cấp, phối hợp chặt chẽ giữa các lực lượng và phù hợp với các cấp độ rủi ro thiên tai.</a:t>
            </a:r>
          </a:p>
          <a:p>
            <a:pPr indent="-457200" algn="just" eaLnBrk="1" hangingPunct="1">
              <a:lnSpc>
                <a:spcPct val="108000"/>
              </a:lnSpc>
              <a:spcBef>
                <a:spcPts val="1200"/>
              </a:spcBef>
              <a:spcAft>
                <a:spcPts val="0"/>
              </a:spcAft>
              <a:buClr>
                <a:srgbClr val="FF0000"/>
              </a:buClr>
              <a:buFont typeface="+mj-lt"/>
              <a:buAutoNum type="arabicPeriod" startAt="5"/>
              <a:defRPr/>
            </a:pPr>
            <a:endParaRPr lang="en-US" sz="2300" b="1" kern="0" smtClean="0">
              <a:solidFill>
                <a:srgbClr val="0000FF"/>
              </a:solidFill>
              <a:latin typeface="Arial" charset="0"/>
            </a:endParaRPr>
          </a:p>
          <a:p>
            <a:pPr indent="-457200" algn="just" eaLnBrk="1" hangingPunct="1">
              <a:lnSpc>
                <a:spcPct val="108000"/>
              </a:lnSpc>
              <a:spcBef>
                <a:spcPts val="1200"/>
              </a:spcBef>
              <a:spcAft>
                <a:spcPts val="0"/>
              </a:spcAft>
              <a:buClr>
                <a:srgbClr val="FF0000"/>
              </a:buClr>
              <a:buFont typeface="+mj-lt"/>
              <a:buAutoNum type="arabicPeriod" startAt="5"/>
              <a:defRPr/>
            </a:pPr>
            <a:endParaRPr lang="en-US" sz="2200" b="1" kern="0">
              <a:solidFill>
                <a:srgbClr val="0000FF"/>
              </a:solidFill>
              <a:latin typeface="Arial" charset="0"/>
            </a:endParaRPr>
          </a:p>
        </p:txBody>
      </p:sp>
      <p:sp>
        <p:nvSpPr>
          <p:cNvPr id="5"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vi-VN" sz="2400" b="1" kern="0" smtClean="0">
                <a:solidFill>
                  <a:srgbClr val="FF0000"/>
                </a:solidFill>
                <a:latin typeface="Arial" panose="020B0604020202020204" pitchFamily="34" charset="0"/>
                <a:cs typeface="Arial" panose="020B0604020202020204" pitchFamily="34" charset="0"/>
              </a:rPr>
              <a:t>NGUYÊN </a:t>
            </a:r>
            <a:r>
              <a:rPr lang="vi-VN" sz="2400" b="1" kern="0">
                <a:solidFill>
                  <a:srgbClr val="FF0000"/>
                </a:solidFill>
                <a:latin typeface="Arial" panose="020B0604020202020204" pitchFamily="34" charset="0"/>
                <a:cs typeface="Arial" panose="020B0604020202020204" pitchFamily="34" charset="0"/>
              </a:rPr>
              <a:t>TẮC CƠ BẢN </a:t>
            </a:r>
            <a:r>
              <a:rPr lang="en-US" sz="2400" b="1" kern="0" smtClean="0">
                <a:solidFill>
                  <a:srgbClr val="FF0000"/>
                </a:solidFill>
                <a:latin typeface="Arial" panose="020B0604020202020204" pitchFamily="34" charset="0"/>
                <a:cs typeface="Arial" panose="020B0604020202020204" pitchFamily="34" charset="0"/>
              </a:rPr>
              <a:t/>
            </a:r>
            <a:br>
              <a:rPr lang="en-US" sz="2400" b="1" kern="0" smtClean="0">
                <a:solidFill>
                  <a:srgbClr val="FF0000"/>
                </a:solidFill>
                <a:latin typeface="Arial" panose="020B0604020202020204" pitchFamily="34" charset="0"/>
                <a:cs typeface="Arial" panose="020B0604020202020204" pitchFamily="34" charset="0"/>
              </a:rPr>
            </a:br>
            <a:r>
              <a:rPr lang="vi-VN" sz="2400" b="1" kern="0" smtClean="0">
                <a:solidFill>
                  <a:srgbClr val="FF0000"/>
                </a:solidFill>
                <a:latin typeface="Arial" panose="020B0604020202020204" pitchFamily="34" charset="0"/>
                <a:cs typeface="Arial" panose="020B0604020202020204" pitchFamily="34" charset="0"/>
              </a:rPr>
              <a:t>TRONG </a:t>
            </a:r>
            <a:r>
              <a:rPr lang="vi-VN" sz="2400" b="1" kern="0">
                <a:solidFill>
                  <a:srgbClr val="FF0000"/>
                </a:solidFill>
                <a:latin typeface="Arial" panose="020B0604020202020204" pitchFamily="34" charset="0"/>
                <a:cs typeface="Arial" panose="020B0604020202020204" pitchFamily="34" charset="0"/>
              </a:rPr>
              <a:t>PHÒNG, CHỐNG </a:t>
            </a:r>
            <a:r>
              <a:rPr lang="vi-VN" sz="2400" b="1" kern="0" smtClean="0">
                <a:solidFill>
                  <a:srgbClr val="FF0000"/>
                </a:solidFill>
                <a:latin typeface="Arial" panose="020B0604020202020204" pitchFamily="34" charset="0"/>
                <a:cs typeface="Arial" panose="020B0604020202020204" pitchFamily="34" charset="0"/>
              </a:rPr>
              <a:t>THIÊN TAI</a:t>
            </a:r>
            <a:r>
              <a:rPr lang="en-US" sz="2400" b="1" kern="0" smtClean="0">
                <a:solidFill>
                  <a:srgbClr val="FF0000"/>
                </a:solidFill>
                <a:latin typeface="Arial" panose="020B0604020202020204" pitchFamily="34" charset="0"/>
                <a:cs typeface="Arial" panose="020B0604020202020204" pitchFamily="34" charset="0"/>
              </a:rPr>
              <a:t> </a:t>
            </a:r>
            <a:r>
              <a:rPr lang="en-US" sz="2400" b="1" kern="0" smtClean="0">
                <a:solidFill>
                  <a:srgbClr val="0000FF"/>
                </a:solidFill>
                <a:latin typeface="Arial" panose="020B0604020202020204" pitchFamily="34" charset="0"/>
                <a:cs typeface="Arial" panose="020B0604020202020204" pitchFamily="34" charset="0"/>
              </a:rPr>
              <a:t>(ĐIỀU 4)</a:t>
            </a:r>
            <a:endParaRPr lang="en-US" sz="2400" b="1" ker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0329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4419600" y="1219200"/>
            <a:ext cx="45831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Trên </a:t>
            </a:r>
            <a:r>
              <a:rPr lang="es-MX" sz="2100" b="1" kern="0">
                <a:solidFill>
                  <a:srgbClr val="0000FF"/>
                </a:solidFill>
                <a:latin typeface="Arial" charset="0"/>
              </a:rPr>
              <a:t>thế giới, hiện có khoảng 40 quốc gia lấy ngày ký, ban hành hoặc thông qua Hiến pháp để hàng năm tổ chức kỷ niệm “Ngày Hiến pháp” của mình. Trong ngày này, tổ chức nhiều hình thức phổ biến, giáo dục pháp luật trong cộng </a:t>
            </a:r>
            <a:r>
              <a:rPr lang="es-MX" sz="2100" b="1" kern="0" smtClean="0">
                <a:solidFill>
                  <a:srgbClr val="0000FF"/>
                </a:solidFill>
                <a:latin typeface="Arial" charset="0"/>
              </a:rPr>
              <a:t>đồng.</a:t>
            </a:r>
          </a:p>
          <a:p>
            <a:pPr marL="0" indent="1588" algn="just" eaLnBrk="1" hangingPunct="1">
              <a:lnSpc>
                <a:spcPct val="108000"/>
              </a:lnSpc>
              <a:spcBef>
                <a:spcPts val="1200"/>
              </a:spcBef>
              <a:spcAft>
                <a:spcPts val="0"/>
              </a:spcAft>
              <a:buClr>
                <a:srgbClr val="FF0000"/>
              </a:buClr>
              <a:buFont typeface="Wingdings" pitchFamily="2" charset="2"/>
              <a:buChar char="Ø"/>
              <a:defRPr/>
            </a:pPr>
            <a:r>
              <a:rPr lang="es-MX" sz="2100" b="1" kern="0" smtClean="0">
                <a:solidFill>
                  <a:srgbClr val="0000FF"/>
                </a:solidFill>
                <a:latin typeface="Arial" charset="0"/>
              </a:rPr>
              <a:t>   Chính </a:t>
            </a:r>
            <a:r>
              <a:rPr lang="es-MX" sz="2100" b="1" kern="0">
                <a:solidFill>
                  <a:srgbClr val="0000FF"/>
                </a:solidFill>
                <a:latin typeface="Arial" charset="0"/>
              </a:rPr>
              <a:t>vì vậy, </a:t>
            </a:r>
            <a:r>
              <a:rPr lang="es-MX" sz="2100" b="1" kern="0" smtClean="0">
                <a:solidFill>
                  <a:srgbClr val="0000FF"/>
                </a:solidFill>
                <a:latin typeface="Arial" charset="0"/>
              </a:rPr>
              <a:t>Chính phủ đã đề xuất </a:t>
            </a:r>
            <a:r>
              <a:rPr lang="es-MX" sz="2100" b="1" kern="0">
                <a:solidFill>
                  <a:srgbClr val="0000FF"/>
                </a:solidFill>
                <a:latin typeface="Arial" charset="0"/>
              </a:rPr>
              <a:t>ngày 09/11 - Ngày ban hành Hiến pháp năm 1946 được xác định là Ngày pháp luật Việt Nam; </a:t>
            </a:r>
            <a:r>
              <a:rPr lang="es-MX" sz="2100" b="1" kern="0" smtClean="0">
                <a:solidFill>
                  <a:srgbClr val="0000FF"/>
                </a:solidFill>
                <a:latin typeface="Arial" charset="0"/>
              </a:rPr>
              <a:t>chính </a:t>
            </a:r>
            <a:r>
              <a:rPr lang="es-MX" sz="2100" b="1" kern="0">
                <a:solidFill>
                  <a:srgbClr val="0000FF"/>
                </a:solidFill>
                <a:latin typeface="Arial" charset="0"/>
              </a:rPr>
              <a:t>thức </a:t>
            </a:r>
            <a:r>
              <a:rPr lang="es-MX" sz="2100" b="1" kern="0" smtClean="0">
                <a:solidFill>
                  <a:srgbClr val="0000FF"/>
                </a:solidFill>
                <a:latin typeface="Arial" charset="0"/>
              </a:rPr>
              <a:t>được luật </a:t>
            </a:r>
            <a:r>
              <a:rPr lang="es-MX" sz="2100" b="1" kern="0">
                <a:solidFill>
                  <a:srgbClr val="0000FF"/>
                </a:solidFill>
                <a:latin typeface="Arial" charset="0"/>
              </a:rPr>
              <a:t>hóa tại </a:t>
            </a:r>
            <a:r>
              <a:rPr lang="es-MX" sz="2100" b="1" kern="0" smtClean="0">
                <a:solidFill>
                  <a:srgbClr val="0000FF"/>
                </a:solidFill>
                <a:latin typeface="Arial" charset="0"/>
              </a:rPr>
              <a:t/>
            </a:r>
            <a:br>
              <a:rPr lang="es-MX" sz="2100" b="1" kern="0" smtClean="0">
                <a:solidFill>
                  <a:srgbClr val="0000FF"/>
                </a:solidFill>
                <a:latin typeface="Arial" charset="0"/>
              </a:rPr>
            </a:br>
            <a:r>
              <a:rPr lang="es-MX" sz="2100" b="1" kern="0" smtClean="0">
                <a:solidFill>
                  <a:srgbClr val="FF0000"/>
                </a:solidFill>
                <a:latin typeface="Arial" charset="0"/>
              </a:rPr>
              <a:t>Điều </a:t>
            </a:r>
            <a:r>
              <a:rPr lang="es-MX" sz="2100" b="1" kern="0">
                <a:solidFill>
                  <a:srgbClr val="FF0000"/>
                </a:solidFill>
                <a:latin typeface="Arial" charset="0"/>
              </a:rPr>
              <a:t>8</a:t>
            </a:r>
            <a:r>
              <a:rPr lang="es-MX" sz="2100" b="1" kern="0" smtClean="0">
                <a:solidFill>
                  <a:srgbClr val="FF0000"/>
                </a:solidFill>
                <a:latin typeface="Arial" charset="0"/>
              </a:rPr>
              <a:t>, Luật </a:t>
            </a:r>
            <a:r>
              <a:rPr lang="es-MX" sz="2100" b="1" kern="0">
                <a:solidFill>
                  <a:srgbClr val="FF0000"/>
                </a:solidFill>
                <a:latin typeface="Arial" charset="0"/>
              </a:rPr>
              <a:t>phổ biến, giáo dục pháp luật năm 2012</a:t>
            </a:r>
            <a:r>
              <a:rPr lang="es-MX" sz="2100" b="1" kern="0" smtClean="0">
                <a:solidFill>
                  <a:srgbClr val="FF0000"/>
                </a:solidFill>
                <a:latin typeface="Arial"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1371600"/>
            <a:ext cx="3835400" cy="5181600"/>
          </a:xfrm>
          <a:prstGeom prst="rect">
            <a:avLst/>
          </a:prstGeom>
        </p:spPr>
      </p:pic>
    </p:spTree>
    <p:extLst>
      <p:ext uri="{BB962C8B-B14F-4D97-AF65-F5344CB8AC3E}">
        <p14:creationId xmlns:p14="http://schemas.microsoft.com/office/powerpoint/2010/main" val="22410211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en-US" sz="2200" b="1" kern="0" smtClean="0">
                <a:solidFill>
                  <a:srgbClr val="FF0000"/>
                </a:solidFill>
                <a:latin typeface="Arial" panose="020B0604020202020204" pitchFamily="34" charset="0"/>
                <a:cs typeface="Arial" panose="020B0604020202020204" pitchFamily="34" charset="0"/>
              </a:rPr>
              <a:t>NGUỒN </a:t>
            </a:r>
            <a:r>
              <a:rPr lang="en-US" sz="2200" b="1" kern="0">
                <a:solidFill>
                  <a:srgbClr val="FF0000"/>
                </a:solidFill>
                <a:latin typeface="Arial" panose="020B0604020202020204" pitchFamily="34" charset="0"/>
                <a:cs typeface="Arial" panose="020B0604020202020204" pitchFamily="34" charset="0"/>
              </a:rPr>
              <a:t>TÀI CHÍNH CHO </a:t>
            </a:r>
            <a:r>
              <a:rPr lang="en-US" sz="2200" b="1" kern="0" smtClean="0">
                <a:solidFill>
                  <a:srgbClr val="FF0000"/>
                </a:solidFill>
                <a:latin typeface="Arial" panose="020B0604020202020204" pitchFamily="34" charset="0"/>
                <a:cs typeface="Arial" panose="020B0604020202020204" pitchFamily="34" charset="0"/>
              </a:rPr>
              <a:t>PHÒNG</a:t>
            </a:r>
            <a:r>
              <a:rPr lang="en-US" sz="2200" b="1" kern="0">
                <a:solidFill>
                  <a:srgbClr val="FF0000"/>
                </a:solidFill>
                <a:latin typeface="Arial" panose="020B0604020202020204" pitchFamily="34" charset="0"/>
                <a:cs typeface="Arial" panose="020B0604020202020204" pitchFamily="34" charset="0"/>
              </a:rPr>
              <a:t>, CHỐNG THIÊN </a:t>
            </a:r>
            <a:r>
              <a:rPr lang="en-US" sz="2200" b="1" kern="0" smtClean="0">
                <a:solidFill>
                  <a:srgbClr val="FF0000"/>
                </a:solidFill>
                <a:latin typeface="Arial" panose="020B0604020202020204" pitchFamily="34" charset="0"/>
                <a:cs typeface="Arial" panose="020B0604020202020204" pitchFamily="34" charset="0"/>
              </a:rPr>
              <a:t>TAI </a:t>
            </a:r>
            <a:r>
              <a:rPr lang="en-US" sz="2200" b="1" kern="0" smtClean="0">
                <a:solidFill>
                  <a:srgbClr val="0000FF"/>
                </a:solidFill>
                <a:latin typeface="Arial" panose="020B0604020202020204" pitchFamily="34" charset="0"/>
                <a:cs typeface="Arial" panose="020B0604020202020204" pitchFamily="34" charset="0"/>
              </a:rPr>
              <a:t>(ĐIỀU 8)</a:t>
            </a:r>
            <a:endParaRPr lang="en-US" sz="2200" b="1" kern="0">
              <a:solidFill>
                <a:srgbClr val="0000FF"/>
              </a:solidFill>
              <a:latin typeface="Arial" panose="020B0604020202020204" pitchFamily="34" charset="0"/>
              <a:cs typeface="Arial" panose="020B0604020202020204" pitchFamily="34" charset="0"/>
            </a:endParaRPr>
          </a:p>
        </p:txBody>
      </p:sp>
      <p:graphicFrame>
        <p:nvGraphicFramePr>
          <p:cNvPr id="4" name="Diagram 3"/>
          <p:cNvGraphicFramePr/>
          <p:nvPr>
            <p:extLst>
              <p:ext uri="{D42A27DB-BD31-4B8C-83A1-F6EECF244321}">
                <p14:modId xmlns:p14="http://schemas.microsoft.com/office/powerpoint/2010/main" val="447385395"/>
              </p:ext>
            </p:extLst>
          </p:nvPr>
        </p:nvGraphicFramePr>
        <p:xfrm>
          <a:off x="76200" y="1246496"/>
          <a:ext cx="8991599"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585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575175" y="1219200"/>
            <a:ext cx="4427538"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10000"/>
              </a:lnSpc>
              <a:spcBef>
                <a:spcPts val="1200"/>
              </a:spcBef>
              <a:spcAft>
                <a:spcPts val="0"/>
              </a:spcAft>
              <a:buClr>
                <a:srgbClr val="FF0000"/>
              </a:buClr>
              <a:buNone/>
              <a:defRPr/>
            </a:pPr>
            <a:r>
              <a:rPr lang="en-US" sz="2000" b="1" kern="0" smtClean="0">
                <a:solidFill>
                  <a:srgbClr val="0000FF"/>
                </a:solidFill>
                <a:latin typeface="Arial" charset="0"/>
              </a:rPr>
              <a:t>Ngân </a:t>
            </a:r>
            <a:r>
              <a:rPr lang="en-US" sz="2000" b="1" kern="0">
                <a:solidFill>
                  <a:srgbClr val="0000FF"/>
                </a:solidFill>
                <a:latin typeface="Arial" charset="0"/>
              </a:rPr>
              <a:t>sách nhà nước cho </a:t>
            </a:r>
            <a:r>
              <a:rPr lang="en-US" sz="2000" b="1" kern="0" smtClean="0">
                <a:solidFill>
                  <a:srgbClr val="0000FF"/>
                </a:solidFill>
                <a:latin typeface="Arial" charset="0"/>
              </a:rPr>
              <a:t/>
            </a:r>
            <a:br>
              <a:rPr lang="en-US" sz="2000" b="1" kern="0" smtClean="0">
                <a:solidFill>
                  <a:srgbClr val="0000FF"/>
                </a:solidFill>
                <a:latin typeface="Arial" charset="0"/>
              </a:rPr>
            </a:br>
            <a:r>
              <a:rPr lang="en-US" sz="2000" b="1" kern="0" smtClean="0">
                <a:solidFill>
                  <a:srgbClr val="0000FF"/>
                </a:solidFill>
                <a:latin typeface="Arial" charset="0"/>
              </a:rPr>
              <a:t>phòng</a:t>
            </a:r>
            <a:r>
              <a:rPr lang="en-US" sz="2000" b="1" kern="0">
                <a:solidFill>
                  <a:srgbClr val="0000FF"/>
                </a:solidFill>
                <a:latin typeface="Arial" charset="0"/>
              </a:rPr>
              <a:t>, chống thiên tai </a:t>
            </a:r>
            <a:r>
              <a:rPr lang="en-US" sz="2000" b="1" kern="0" smtClean="0">
                <a:solidFill>
                  <a:srgbClr val="0000FF"/>
                </a:solidFill>
                <a:latin typeface="Arial" charset="0"/>
              </a:rPr>
              <a:t>gồm: </a:t>
            </a:r>
            <a:br>
              <a:rPr lang="en-US" sz="2000" b="1" kern="0" smtClean="0">
                <a:solidFill>
                  <a:srgbClr val="0000FF"/>
                </a:solidFill>
                <a:latin typeface="Arial" charset="0"/>
              </a:rPr>
            </a:br>
            <a:r>
              <a:rPr lang="en-US" sz="2000" b="1" kern="0" smtClean="0">
                <a:solidFill>
                  <a:srgbClr val="FF3399"/>
                </a:solidFill>
                <a:latin typeface="Arial" charset="0"/>
              </a:rPr>
              <a:t>theo </a:t>
            </a:r>
            <a:r>
              <a:rPr lang="en-US" sz="2000" b="1" kern="0">
                <a:solidFill>
                  <a:srgbClr val="FF3399"/>
                </a:solidFill>
                <a:latin typeface="Arial" charset="0"/>
              </a:rPr>
              <a:t>dự toán </a:t>
            </a:r>
            <a:r>
              <a:rPr lang="en-US" sz="2000" b="1" kern="0" smtClean="0">
                <a:solidFill>
                  <a:srgbClr val="FF3399"/>
                </a:solidFill>
                <a:latin typeface="Arial" charset="0"/>
              </a:rPr>
              <a:t>chi hằng </a:t>
            </a:r>
            <a:r>
              <a:rPr lang="en-US" sz="2000" b="1" kern="0">
                <a:solidFill>
                  <a:srgbClr val="FF3399"/>
                </a:solidFill>
                <a:latin typeface="Arial" charset="0"/>
              </a:rPr>
              <a:t>năm</a:t>
            </a:r>
            <a:r>
              <a:rPr lang="en-US" sz="2000" b="1" kern="0">
                <a:solidFill>
                  <a:srgbClr val="0000FF"/>
                </a:solidFill>
                <a:latin typeface="Arial" charset="0"/>
              </a:rPr>
              <a:t> và </a:t>
            </a:r>
            <a:r>
              <a:rPr lang="en-US" sz="2000" b="1" kern="0" smtClean="0">
                <a:solidFill>
                  <a:srgbClr val="0000FF"/>
                </a:solidFill>
                <a:latin typeface="Arial" charset="0"/>
              </a:rPr>
              <a:t/>
            </a:r>
            <a:br>
              <a:rPr lang="en-US" sz="2000" b="1" kern="0" smtClean="0">
                <a:solidFill>
                  <a:srgbClr val="0000FF"/>
                </a:solidFill>
                <a:latin typeface="Arial" charset="0"/>
              </a:rPr>
            </a:br>
            <a:r>
              <a:rPr lang="en-US" sz="2000" b="1" kern="0" smtClean="0">
                <a:solidFill>
                  <a:srgbClr val="00B050"/>
                </a:solidFill>
                <a:latin typeface="Arial" charset="0"/>
              </a:rPr>
              <a:t>dự </a:t>
            </a:r>
            <a:r>
              <a:rPr lang="en-US" sz="2000" b="1" kern="0">
                <a:solidFill>
                  <a:srgbClr val="00B050"/>
                </a:solidFill>
                <a:latin typeface="Arial" charset="0"/>
              </a:rPr>
              <a:t>phòng NSNN</a:t>
            </a:r>
            <a:r>
              <a:rPr lang="en-US" sz="2000" b="1" kern="0">
                <a:solidFill>
                  <a:srgbClr val="0000FF"/>
                </a:solidFill>
                <a:latin typeface="Arial" charset="0"/>
              </a:rPr>
              <a:t>.</a:t>
            </a:r>
          </a:p>
          <a:p>
            <a:pPr marL="103188" indent="6350"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100" b="1" kern="0" smtClean="0">
                <a:solidFill>
                  <a:srgbClr val="0000FF"/>
                </a:solidFill>
                <a:latin typeface="Arial" charset="0"/>
              </a:rPr>
              <a:t>   </a:t>
            </a:r>
            <a:r>
              <a:rPr lang="en-US" sz="2100" b="1" kern="0" smtClean="0">
                <a:solidFill>
                  <a:srgbClr val="FF3399"/>
                </a:solidFill>
                <a:latin typeface="Arial" charset="0"/>
              </a:rPr>
              <a:t>D</a:t>
            </a:r>
            <a:r>
              <a:rPr lang="vi-VN" sz="2100" b="1" kern="0" smtClean="0">
                <a:solidFill>
                  <a:srgbClr val="FF3399"/>
                </a:solidFill>
                <a:latin typeface="Arial" charset="0"/>
              </a:rPr>
              <a:t>ự </a:t>
            </a:r>
            <a:r>
              <a:rPr lang="vi-VN" sz="2100" b="1" kern="0">
                <a:solidFill>
                  <a:srgbClr val="FF3399"/>
                </a:solidFill>
                <a:latin typeface="Arial" charset="0"/>
              </a:rPr>
              <a:t>toán chi hằng năm</a:t>
            </a:r>
            <a:r>
              <a:rPr lang="vi-VN" sz="2100" b="1" kern="0">
                <a:solidFill>
                  <a:srgbClr val="0000FF"/>
                </a:solidFill>
                <a:latin typeface="Arial" charset="0"/>
              </a:rPr>
              <a:t> được sử dụng cho xây dựng chiến lược, kế hoạch phòng, chống thiên tai; đầu tư, xây dựng, tu bổ, nâng cấp công trình phòng, chống thiên tai; hoạt động phòng, chống thiên tai; hoạt động thường xuyên của cơ quan quản lý nhà nước về phòng, chống thiên tai các cấp</a:t>
            </a:r>
            <a:r>
              <a:rPr lang="vi-VN" sz="2100" b="1" kern="0" smtClean="0">
                <a:solidFill>
                  <a:srgbClr val="0000FF"/>
                </a:solidFill>
                <a:latin typeface="Arial" charset="0"/>
              </a:rPr>
              <a:t>.</a:t>
            </a:r>
            <a:endParaRPr lang="en-US" sz="2100" b="1" kern="0">
              <a:solidFill>
                <a:srgbClr val="0000FF"/>
              </a:solidFill>
              <a:latin typeface="Arial" charset="0"/>
            </a:endParaRPr>
          </a:p>
        </p:txBody>
      </p:sp>
      <p:sp>
        <p:nvSpPr>
          <p:cNvPr id="4"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en-US" sz="2200" b="1" kern="0" smtClean="0">
                <a:solidFill>
                  <a:srgbClr val="FF0000"/>
                </a:solidFill>
                <a:latin typeface="Arial" panose="020B0604020202020204" pitchFamily="34" charset="0"/>
                <a:cs typeface="Arial" panose="020B0604020202020204" pitchFamily="34" charset="0"/>
              </a:rPr>
              <a:t>NGÂN SÁCH NHÀ NƯỚC CHO PHÒNG</a:t>
            </a:r>
            <a:r>
              <a:rPr lang="en-US" sz="2200" b="1" kern="0">
                <a:solidFill>
                  <a:srgbClr val="FF0000"/>
                </a:solidFill>
                <a:latin typeface="Arial" panose="020B0604020202020204" pitchFamily="34" charset="0"/>
                <a:cs typeface="Arial" panose="020B0604020202020204" pitchFamily="34" charset="0"/>
              </a:rPr>
              <a:t>, CHỐNG THIÊN </a:t>
            </a:r>
            <a:r>
              <a:rPr lang="en-US" sz="2200" b="1" kern="0" smtClean="0">
                <a:solidFill>
                  <a:srgbClr val="FF0000"/>
                </a:solidFill>
                <a:latin typeface="Arial" panose="020B0604020202020204" pitchFamily="34" charset="0"/>
                <a:cs typeface="Arial" panose="020B0604020202020204" pitchFamily="34" charset="0"/>
              </a:rPr>
              <a:t>TAI </a:t>
            </a:r>
            <a:r>
              <a:rPr lang="en-US" sz="2200" b="1" kern="0" smtClean="0">
                <a:solidFill>
                  <a:srgbClr val="0000FF"/>
                </a:solidFill>
                <a:latin typeface="Arial" panose="020B0604020202020204" pitchFamily="34" charset="0"/>
                <a:cs typeface="Arial" panose="020B0604020202020204" pitchFamily="34" charset="0"/>
              </a:rPr>
              <a:t>(ĐIỀU 9)</a:t>
            </a:r>
            <a:endParaRPr lang="en-US" sz="2200" b="1" kern="0">
              <a:solidFill>
                <a:srgbClr val="0000FF"/>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75" y="1384258"/>
            <a:ext cx="4246406" cy="2882942"/>
          </a:xfrm>
          <a:prstGeom prst="rect">
            <a:avLst/>
          </a:prstGeom>
          <a:ln>
            <a:solidFill>
              <a:srgbClr val="FF0000"/>
            </a:solidFill>
          </a:ln>
        </p:spPr>
      </p:pic>
      <p:sp>
        <p:nvSpPr>
          <p:cNvPr id="6" name="Rectangle 3"/>
          <p:cNvSpPr txBox="1">
            <a:spLocks noChangeArrowheads="1"/>
          </p:cNvSpPr>
          <p:nvPr/>
        </p:nvSpPr>
        <p:spPr bwMode="auto">
          <a:xfrm>
            <a:off x="129677" y="4531056"/>
            <a:ext cx="4427538" cy="2057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5563" indent="-1588"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100" b="1" kern="0" smtClean="0">
                <a:solidFill>
                  <a:srgbClr val="00B050"/>
                </a:solidFill>
                <a:latin typeface="Arial" charset="0"/>
              </a:rPr>
              <a:t>   </a:t>
            </a:r>
            <a:r>
              <a:rPr lang="vi-VN" sz="2100" b="1" kern="0" smtClean="0">
                <a:solidFill>
                  <a:srgbClr val="00B050"/>
                </a:solidFill>
                <a:latin typeface="Arial" charset="0"/>
              </a:rPr>
              <a:t>Dự </a:t>
            </a:r>
            <a:r>
              <a:rPr lang="vi-VN" sz="2100" b="1" kern="0">
                <a:solidFill>
                  <a:srgbClr val="00B050"/>
                </a:solidFill>
                <a:latin typeface="Arial" charset="0"/>
              </a:rPr>
              <a:t>phòng </a:t>
            </a:r>
            <a:r>
              <a:rPr lang="en-US" sz="2100" b="1" kern="0" smtClean="0">
                <a:solidFill>
                  <a:srgbClr val="00B050"/>
                </a:solidFill>
                <a:latin typeface="Arial" charset="0"/>
              </a:rPr>
              <a:t>NSNN </a:t>
            </a:r>
            <a:r>
              <a:rPr lang="vi-VN" sz="2100" b="1" kern="0" smtClean="0">
                <a:solidFill>
                  <a:srgbClr val="0000FF"/>
                </a:solidFill>
                <a:latin typeface="Arial" charset="0"/>
              </a:rPr>
              <a:t>cho </a:t>
            </a:r>
            <a:r>
              <a:rPr lang="vi-VN" sz="2100" b="1" kern="0">
                <a:solidFill>
                  <a:srgbClr val="0000FF"/>
                </a:solidFill>
                <a:latin typeface="Arial" charset="0"/>
              </a:rPr>
              <a:t>phòng, chống thiên tai được sử dụng theo quy định sau </a:t>
            </a:r>
            <a:r>
              <a:rPr lang="vi-VN" sz="2100" b="1" kern="0" smtClean="0">
                <a:solidFill>
                  <a:srgbClr val="0000FF"/>
                </a:solidFill>
                <a:latin typeface="Arial" charset="0"/>
              </a:rPr>
              <a:t>đây:</a:t>
            </a:r>
            <a:r>
              <a:rPr lang="en-US" sz="2100" b="1" kern="0">
                <a:solidFill>
                  <a:srgbClr val="0000FF"/>
                </a:solidFill>
                <a:latin typeface="Arial" charset="0"/>
              </a:rPr>
              <a:t> </a:t>
            </a:r>
            <a:r>
              <a:rPr lang="vi-VN" sz="2100" b="1" kern="0" smtClean="0">
                <a:solidFill>
                  <a:srgbClr val="0000FF"/>
                </a:solidFill>
                <a:latin typeface="Arial" charset="0"/>
              </a:rPr>
              <a:t>Hỗ </a:t>
            </a:r>
            <a:r>
              <a:rPr lang="vi-VN" sz="2100" b="1" kern="0">
                <a:solidFill>
                  <a:srgbClr val="0000FF"/>
                </a:solidFill>
                <a:latin typeface="Arial" charset="0"/>
              </a:rPr>
              <a:t>trợ cho công tác ứng phó và khắc phục hậu quả thiên </a:t>
            </a:r>
            <a:r>
              <a:rPr lang="vi-VN" sz="2100" b="1" kern="0" smtClean="0">
                <a:solidFill>
                  <a:srgbClr val="0000FF"/>
                </a:solidFill>
                <a:latin typeface="Arial" charset="0"/>
              </a:rPr>
              <a:t>tai</a:t>
            </a:r>
            <a:r>
              <a:rPr lang="en-US" sz="2100" b="1" kern="0">
                <a:solidFill>
                  <a:srgbClr val="0000FF"/>
                </a:solidFill>
                <a:latin typeface="Arial" charset="0"/>
              </a:rPr>
              <a:t>.</a:t>
            </a:r>
          </a:p>
        </p:txBody>
      </p:sp>
    </p:spTree>
    <p:extLst>
      <p:ext uri="{BB962C8B-B14F-4D97-AF65-F5344CB8AC3E}">
        <p14:creationId xmlns:p14="http://schemas.microsoft.com/office/powerpoint/2010/main" val="32263817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575175" y="1219200"/>
            <a:ext cx="4427538"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9538" indent="68263" algn="just" eaLnBrk="1" hangingPunct="1">
              <a:lnSpc>
                <a:spcPct val="108000"/>
              </a:lnSpc>
              <a:spcBef>
                <a:spcPts val="1200"/>
              </a:spcBef>
              <a:spcAft>
                <a:spcPts val="0"/>
              </a:spcAft>
              <a:buClr>
                <a:srgbClr val="FF0000"/>
              </a:buClr>
              <a:buFont typeface="+mj-lt"/>
              <a:buAutoNum type="arabicPeriod"/>
              <a:defRPr/>
            </a:pPr>
            <a:r>
              <a:rPr lang="en-US" sz="1900" b="1" kern="0" smtClean="0">
                <a:solidFill>
                  <a:srgbClr val="0000FF"/>
                </a:solidFill>
                <a:latin typeface="Arial" charset="0"/>
              </a:rPr>
              <a:t>   </a:t>
            </a:r>
            <a:r>
              <a:rPr lang="vi-VN" sz="1900" b="1" kern="0" smtClean="0">
                <a:solidFill>
                  <a:srgbClr val="0000FF"/>
                </a:solidFill>
                <a:latin typeface="Arial" charset="0"/>
              </a:rPr>
              <a:t>Quỹ phòng, chống thiên tai là quỹ được thành lập ở cấp tỉnh, do </a:t>
            </a:r>
            <a:r>
              <a:rPr lang="en-US" sz="1900" b="1" kern="0" smtClean="0">
                <a:solidFill>
                  <a:srgbClr val="0000FF"/>
                </a:solidFill>
                <a:latin typeface="Arial" charset="0"/>
              </a:rPr>
              <a:t>UBND </a:t>
            </a:r>
            <a:r>
              <a:rPr lang="vi-VN" sz="1900" b="1" kern="0" smtClean="0">
                <a:solidFill>
                  <a:srgbClr val="0000FF"/>
                </a:solidFill>
                <a:latin typeface="Arial" charset="0"/>
              </a:rPr>
              <a:t>cấp tỉnh quản lý. Quỹ phòng, chống thiên tai không bao gồm </a:t>
            </a:r>
            <a:r>
              <a:rPr lang="en-US" sz="1900" b="1" kern="0" smtClean="0">
                <a:solidFill>
                  <a:srgbClr val="0000FF"/>
                </a:solidFill>
                <a:latin typeface="Arial" charset="0"/>
              </a:rPr>
              <a:t>NSNN </a:t>
            </a:r>
            <a:r>
              <a:rPr lang="vi-VN" sz="1900" b="1" kern="0" smtClean="0">
                <a:solidFill>
                  <a:srgbClr val="0000FF"/>
                </a:solidFill>
                <a:latin typeface="Arial" charset="0"/>
              </a:rPr>
              <a:t>và không có nguồn gốc từ </a:t>
            </a:r>
            <a:r>
              <a:rPr lang="en-US" sz="1900" b="1" kern="0" smtClean="0">
                <a:solidFill>
                  <a:srgbClr val="0000FF"/>
                </a:solidFill>
                <a:latin typeface="Arial" charset="0"/>
              </a:rPr>
              <a:t>NSNN</a:t>
            </a:r>
            <a:r>
              <a:rPr lang="vi-VN" sz="1900" b="1" kern="0" smtClean="0">
                <a:solidFill>
                  <a:srgbClr val="0000FF"/>
                </a:solidFill>
                <a:latin typeface="Arial" charset="0"/>
              </a:rPr>
              <a:t>.</a:t>
            </a:r>
            <a:endParaRPr lang="en-US" sz="1900" b="1" kern="0" smtClean="0">
              <a:solidFill>
                <a:srgbClr val="0000FF"/>
              </a:solidFill>
              <a:latin typeface="Arial" charset="0"/>
            </a:endParaRPr>
          </a:p>
          <a:p>
            <a:pPr marL="109538" indent="68263" algn="just" eaLnBrk="1" hangingPunct="1">
              <a:spcBef>
                <a:spcPts val="1300"/>
              </a:spcBef>
              <a:spcAft>
                <a:spcPts val="0"/>
              </a:spcAft>
              <a:buClr>
                <a:srgbClr val="FF0000"/>
              </a:buClr>
              <a:buFont typeface="+mj-lt"/>
              <a:buAutoNum type="arabicPeriod"/>
              <a:defRPr/>
            </a:pPr>
            <a:r>
              <a:rPr lang="en-US" sz="1900" b="1" kern="0" smtClean="0">
                <a:solidFill>
                  <a:srgbClr val="0000FF"/>
                </a:solidFill>
                <a:latin typeface="Arial" charset="0"/>
              </a:rPr>
              <a:t>  </a:t>
            </a:r>
            <a:r>
              <a:rPr lang="vi-VN" sz="1900" b="1" kern="0" smtClean="0">
                <a:solidFill>
                  <a:srgbClr val="0000FF"/>
                </a:solidFill>
                <a:latin typeface="Arial" charset="0"/>
              </a:rPr>
              <a:t> </a:t>
            </a:r>
            <a:r>
              <a:rPr lang="vi-VN" sz="1900" b="1" kern="0">
                <a:solidFill>
                  <a:srgbClr val="0000FF"/>
                </a:solidFill>
                <a:latin typeface="Arial" charset="0"/>
              </a:rPr>
              <a:t>Nguồn tài chính của Quỹ phòng, chống thiên </a:t>
            </a:r>
            <a:r>
              <a:rPr lang="vi-VN" sz="1900" b="1" kern="0" smtClean="0">
                <a:solidFill>
                  <a:srgbClr val="0000FF"/>
                </a:solidFill>
                <a:latin typeface="Arial" charset="0"/>
              </a:rPr>
              <a:t>tai:</a:t>
            </a:r>
          </a:p>
          <a:p>
            <a:pPr marL="103188" indent="6350" algn="just" eaLnBrk="1" hangingPunct="1">
              <a:spcBef>
                <a:spcPts val="6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   </a:t>
            </a:r>
            <a:r>
              <a:rPr lang="vi-VN" sz="1900" b="1" kern="0" smtClean="0">
                <a:solidFill>
                  <a:srgbClr val="FF3399"/>
                </a:solidFill>
                <a:latin typeface="Arial" charset="0"/>
              </a:rPr>
              <a:t>Đóng góp bắt buộc của tổ chức kinh tế trong nước và nước ngoài tại địa bàn</a:t>
            </a:r>
            <a:r>
              <a:rPr lang="vi-VN" sz="1900" b="1" kern="0" smtClean="0">
                <a:solidFill>
                  <a:srgbClr val="0000FF"/>
                </a:solidFill>
                <a:latin typeface="Arial" charset="0"/>
              </a:rPr>
              <a:t>, </a:t>
            </a:r>
            <a:r>
              <a:rPr lang="vi-VN" sz="1900" b="1" kern="0" smtClean="0">
                <a:solidFill>
                  <a:srgbClr val="00B050"/>
                </a:solidFill>
                <a:latin typeface="Arial" charset="0"/>
              </a:rPr>
              <a:t>công dân Việt Nam từ đủ 18 tuổi đến hết tuổi lao động theo quy định của pháp luật;</a:t>
            </a:r>
            <a:endParaRPr lang="en-US" sz="1900" b="1" kern="0" smtClean="0">
              <a:solidFill>
                <a:srgbClr val="00B050"/>
              </a:solidFill>
              <a:latin typeface="Arial" charset="0"/>
            </a:endParaRPr>
          </a:p>
          <a:p>
            <a:pPr marL="103188" indent="6350" algn="just" eaLnBrk="1" hangingPunct="1">
              <a:lnSpc>
                <a:spcPct val="108000"/>
              </a:lnSpc>
              <a:spcBef>
                <a:spcPts val="12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   </a:t>
            </a:r>
            <a:r>
              <a:rPr lang="vi-VN" sz="1900" b="1" kern="0" smtClean="0">
                <a:solidFill>
                  <a:srgbClr val="0000FF"/>
                </a:solidFill>
                <a:latin typeface="Arial" charset="0"/>
              </a:rPr>
              <a:t>Các nguồn hợp pháp khác.</a:t>
            </a:r>
            <a:endParaRPr lang="en-US" sz="1900" b="1" kern="0" smtClean="0">
              <a:solidFill>
                <a:srgbClr val="0000FF"/>
              </a:solidFill>
              <a:latin typeface="Arial" charset="0"/>
            </a:endParaRPr>
          </a:p>
        </p:txBody>
      </p:sp>
      <p:sp>
        <p:nvSpPr>
          <p:cNvPr id="4"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en-US" sz="2200" b="1" kern="0" smtClean="0">
                <a:solidFill>
                  <a:srgbClr val="FF0000"/>
                </a:solidFill>
                <a:latin typeface="Arial" panose="020B0604020202020204" pitchFamily="34" charset="0"/>
                <a:cs typeface="Arial" panose="020B0604020202020204" pitchFamily="34" charset="0"/>
              </a:rPr>
              <a:t>QUỸ PHÒNG</a:t>
            </a:r>
            <a:r>
              <a:rPr lang="en-US" sz="2200" b="1" kern="0">
                <a:solidFill>
                  <a:srgbClr val="FF0000"/>
                </a:solidFill>
                <a:latin typeface="Arial" panose="020B0604020202020204" pitchFamily="34" charset="0"/>
                <a:cs typeface="Arial" panose="020B0604020202020204" pitchFamily="34" charset="0"/>
              </a:rPr>
              <a:t>, CHỐNG THIÊN </a:t>
            </a:r>
            <a:r>
              <a:rPr lang="en-US" sz="2200" b="1" kern="0" smtClean="0">
                <a:solidFill>
                  <a:srgbClr val="FF0000"/>
                </a:solidFill>
                <a:latin typeface="Arial" panose="020B0604020202020204" pitchFamily="34" charset="0"/>
                <a:cs typeface="Arial" panose="020B0604020202020204" pitchFamily="34" charset="0"/>
              </a:rPr>
              <a:t>TAI </a:t>
            </a:r>
            <a:r>
              <a:rPr lang="en-US" sz="2200" b="1" kern="0" smtClean="0">
                <a:solidFill>
                  <a:srgbClr val="0000FF"/>
                </a:solidFill>
                <a:latin typeface="Arial" panose="020B0604020202020204" pitchFamily="34" charset="0"/>
                <a:cs typeface="Arial" panose="020B0604020202020204" pitchFamily="34" charset="0"/>
              </a:rPr>
              <a:t>(ĐIỀU 10)</a:t>
            </a:r>
            <a:endParaRPr lang="en-US" sz="2200" b="1" kern="0">
              <a:solidFill>
                <a:srgbClr val="0000FF"/>
              </a:solidFill>
              <a:latin typeface="Arial" panose="020B0604020202020204" pitchFamily="34" charset="0"/>
              <a:cs typeface="Arial" panose="020B0604020202020204" pitchFamily="34" charset="0"/>
            </a:endParaRPr>
          </a:p>
        </p:txBody>
      </p:sp>
      <p:sp>
        <p:nvSpPr>
          <p:cNvPr id="6" name="Rectangle 3"/>
          <p:cNvSpPr txBox="1">
            <a:spLocks noChangeArrowheads="1"/>
          </p:cNvSpPr>
          <p:nvPr/>
        </p:nvSpPr>
        <p:spPr bwMode="auto">
          <a:xfrm>
            <a:off x="129677" y="3547736"/>
            <a:ext cx="4427538" cy="3234064"/>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9538" indent="0" algn="just" eaLnBrk="1" hangingPunct="1">
              <a:spcBef>
                <a:spcPts val="600"/>
              </a:spcBef>
              <a:spcAft>
                <a:spcPts val="0"/>
              </a:spcAft>
              <a:buClr>
                <a:srgbClr val="FF0000"/>
              </a:buClr>
              <a:buFont typeface="+mj-lt"/>
              <a:buAutoNum type="arabicPeriod" startAt="3"/>
              <a:defRPr/>
            </a:pPr>
            <a:r>
              <a:rPr lang="en-US" sz="1900" b="1" kern="0" smtClean="0">
                <a:solidFill>
                  <a:srgbClr val="0000FF"/>
                </a:solidFill>
                <a:latin typeface="Arial" charset="0"/>
              </a:rPr>
              <a:t>   </a:t>
            </a:r>
            <a:r>
              <a:rPr lang="vi-VN" sz="1900" b="1" kern="0" smtClean="0">
                <a:solidFill>
                  <a:srgbClr val="0000FF"/>
                </a:solidFill>
                <a:latin typeface="Arial" charset="0"/>
              </a:rPr>
              <a:t>Quỹ </a:t>
            </a:r>
            <a:r>
              <a:rPr lang="vi-VN" sz="1900" b="1" kern="0">
                <a:solidFill>
                  <a:srgbClr val="0000FF"/>
                </a:solidFill>
                <a:latin typeface="Arial" charset="0"/>
              </a:rPr>
              <a:t>phòng, chống thiên tai được sử </a:t>
            </a:r>
            <a:r>
              <a:rPr lang="vi-VN" sz="1900" b="1" kern="0" smtClean="0">
                <a:solidFill>
                  <a:srgbClr val="0000FF"/>
                </a:solidFill>
                <a:latin typeface="Arial" charset="0"/>
              </a:rPr>
              <a:t>dụng:</a:t>
            </a:r>
            <a:endParaRPr lang="en-US" sz="1900" b="1" kern="0">
              <a:solidFill>
                <a:srgbClr val="0000FF"/>
              </a:solidFill>
              <a:latin typeface="Arial" charset="0"/>
            </a:endParaRPr>
          </a:p>
          <a:p>
            <a:pPr marL="103188" indent="6350" algn="just" eaLnBrk="1" hangingPunct="1">
              <a:spcBef>
                <a:spcPts val="6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   </a:t>
            </a:r>
            <a:r>
              <a:rPr lang="vi-VN" sz="1900" b="1" kern="0" smtClean="0">
                <a:solidFill>
                  <a:srgbClr val="0000FF"/>
                </a:solidFill>
                <a:latin typeface="Arial" charset="0"/>
              </a:rPr>
              <a:t>Cứu </a:t>
            </a:r>
            <a:r>
              <a:rPr lang="vi-VN" sz="1900" b="1" kern="0">
                <a:solidFill>
                  <a:srgbClr val="0000FF"/>
                </a:solidFill>
                <a:latin typeface="Arial" charset="0"/>
              </a:rPr>
              <a:t>trợ khẩn cấp về lương thực, nước uống, thuốc chữa bệnh và các nhu cầu cấp thiết khác cho đối tượng bị thiệt hại do thiên tai;</a:t>
            </a:r>
            <a:endParaRPr lang="en-US" sz="1900" b="1" kern="0">
              <a:solidFill>
                <a:srgbClr val="0000FF"/>
              </a:solidFill>
              <a:latin typeface="Arial" charset="0"/>
            </a:endParaRPr>
          </a:p>
          <a:p>
            <a:pPr marL="103188" indent="6350" algn="just" eaLnBrk="1" hangingPunct="1">
              <a:spcBef>
                <a:spcPts val="6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   </a:t>
            </a:r>
            <a:r>
              <a:rPr lang="vi-VN" sz="1900" b="1" kern="0" smtClean="0">
                <a:solidFill>
                  <a:srgbClr val="0000FF"/>
                </a:solidFill>
                <a:latin typeface="Arial" charset="0"/>
              </a:rPr>
              <a:t>Hỗ </a:t>
            </a:r>
            <a:r>
              <a:rPr lang="vi-VN" sz="1900" b="1" kern="0">
                <a:solidFill>
                  <a:srgbClr val="0000FF"/>
                </a:solidFill>
                <a:latin typeface="Arial" charset="0"/>
              </a:rPr>
              <a:t>trợ tu sửa nhà ở, cơ sở y tế, trường học;</a:t>
            </a:r>
            <a:endParaRPr lang="en-US" sz="1900" b="1" kern="0">
              <a:solidFill>
                <a:srgbClr val="0000FF"/>
              </a:solidFill>
              <a:latin typeface="Arial" charset="0"/>
            </a:endParaRPr>
          </a:p>
          <a:p>
            <a:pPr marL="103188" indent="6350" algn="just" eaLnBrk="1" hangingPunct="1">
              <a:spcBef>
                <a:spcPts val="6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   </a:t>
            </a:r>
            <a:r>
              <a:rPr lang="vi-VN" sz="1900" b="1" kern="0" smtClean="0">
                <a:solidFill>
                  <a:srgbClr val="0000FF"/>
                </a:solidFill>
                <a:latin typeface="Arial" charset="0"/>
              </a:rPr>
              <a:t>Xử </a:t>
            </a:r>
            <a:r>
              <a:rPr lang="vi-VN" sz="1900" b="1" kern="0">
                <a:solidFill>
                  <a:srgbClr val="0000FF"/>
                </a:solidFill>
                <a:latin typeface="Arial" charset="0"/>
              </a:rPr>
              <a:t>lý vệ sinh môi trường vùng thiên tai</a:t>
            </a:r>
            <a:r>
              <a:rPr lang="vi-VN" sz="1900" b="1" kern="0" smtClean="0">
                <a:solidFill>
                  <a:srgbClr val="0000FF"/>
                </a:solidFill>
                <a:latin typeface="Arial" charset="0"/>
              </a:rPr>
              <a:t>.</a:t>
            </a:r>
            <a:endParaRPr lang="en-US" sz="1900" b="1" kern="0">
              <a:solidFill>
                <a:srgbClr val="0000FF"/>
              </a:solidFill>
              <a:latin typeface="Arial"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252984" y="1261736"/>
            <a:ext cx="4242816" cy="2286000"/>
          </a:xfrm>
          <a:prstGeom prst="rect">
            <a:avLst/>
          </a:prstGeom>
          <a:ln>
            <a:solidFill>
              <a:srgbClr val="FF0000"/>
            </a:solidFill>
          </a:ln>
        </p:spPr>
      </p:pic>
    </p:spTree>
    <p:extLst>
      <p:ext uri="{BB962C8B-B14F-4D97-AF65-F5344CB8AC3E}">
        <p14:creationId xmlns:p14="http://schemas.microsoft.com/office/powerpoint/2010/main" val="10222205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52400" y="3810000"/>
            <a:ext cx="8850313" cy="30480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9538" indent="68263" algn="just" eaLnBrk="1" hangingPunct="1">
              <a:lnSpc>
                <a:spcPct val="108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 </a:t>
            </a:r>
            <a:r>
              <a:rPr lang="en-US" sz="2000" b="1" kern="0" smtClean="0">
                <a:solidFill>
                  <a:srgbClr val="0000FF"/>
                </a:solidFill>
                <a:latin typeface="Arial" charset="0"/>
              </a:rPr>
              <a:t>  </a:t>
            </a:r>
            <a:r>
              <a:rPr lang="vi-VN" sz="2000" b="1" kern="0" smtClean="0">
                <a:solidFill>
                  <a:srgbClr val="0000FF"/>
                </a:solidFill>
                <a:latin typeface="Arial" charset="0"/>
              </a:rPr>
              <a:t>Đóng </a:t>
            </a:r>
            <a:r>
              <a:rPr lang="vi-VN" sz="2000" b="1" kern="0">
                <a:solidFill>
                  <a:srgbClr val="0000FF"/>
                </a:solidFill>
                <a:latin typeface="Arial" charset="0"/>
              </a:rPr>
              <a:t>góp tự nguyện của tổ chức, cá nhân cho công tác phòng, chống thiên tai dưới các hình thức: đóng góp vào quỹ xã hội, quỹ từ thiện; tham gia quyên góp theo quy định của pháp luật và hỗ trợ trực tiếp cho tổ chức, hộ gia đình, cá nhân bị thiệt hại do thiên </a:t>
            </a:r>
            <a:r>
              <a:rPr lang="vi-VN" sz="2000" b="1" kern="0" smtClean="0">
                <a:solidFill>
                  <a:srgbClr val="0000FF"/>
                </a:solidFill>
                <a:latin typeface="Arial" charset="0"/>
              </a:rPr>
              <a:t>tai.</a:t>
            </a:r>
            <a:endParaRPr lang="en-US" sz="2000" b="1" kern="0" smtClean="0">
              <a:solidFill>
                <a:srgbClr val="0000FF"/>
              </a:solidFill>
              <a:latin typeface="Arial" charset="0"/>
            </a:endParaRPr>
          </a:p>
          <a:p>
            <a:pPr marL="109538" indent="68263" algn="just" eaLnBrk="1" hangingPunct="1">
              <a:lnSpc>
                <a:spcPct val="108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  </a:t>
            </a:r>
            <a:r>
              <a:rPr lang="vi-VN" sz="2000" b="1" kern="0" smtClean="0">
                <a:solidFill>
                  <a:srgbClr val="0000FF"/>
                </a:solidFill>
                <a:latin typeface="Arial" charset="0"/>
              </a:rPr>
              <a:t> </a:t>
            </a:r>
            <a:r>
              <a:rPr lang="vi-VN" sz="2000" b="1" kern="0">
                <a:solidFill>
                  <a:srgbClr val="0000FF"/>
                </a:solidFill>
                <a:latin typeface="Arial" charset="0"/>
              </a:rPr>
              <a:t>Việc phân bổ, sử dụng nguồn đóng góp tự nguyện quy định tại khoản 1 </a:t>
            </a:r>
            <a:r>
              <a:rPr lang="vi-VN" sz="2000" b="1" kern="0" smtClean="0">
                <a:solidFill>
                  <a:srgbClr val="0000FF"/>
                </a:solidFill>
                <a:latin typeface="Arial" charset="0"/>
              </a:rPr>
              <a:t>được </a:t>
            </a:r>
            <a:r>
              <a:rPr lang="vi-VN" sz="2000" b="1" kern="0">
                <a:solidFill>
                  <a:srgbClr val="0000FF"/>
                </a:solidFill>
                <a:latin typeface="Arial" charset="0"/>
              </a:rPr>
              <a:t>thực hiện theo quy định của pháp luật về quỹ xã hội, quỹ từ thiện và có sự thống nhất của chính quyền địa phương nơi có đối tượng được hỗ </a:t>
            </a:r>
            <a:r>
              <a:rPr lang="vi-VN" sz="2000" b="1" kern="0" smtClean="0">
                <a:solidFill>
                  <a:srgbClr val="0000FF"/>
                </a:solidFill>
                <a:latin typeface="Arial" charset="0"/>
              </a:rPr>
              <a:t>trợ</a:t>
            </a:r>
            <a:r>
              <a:rPr lang="en-US" sz="2000" b="1" kern="0" smtClean="0">
                <a:solidFill>
                  <a:srgbClr val="0000FF"/>
                </a:solidFill>
                <a:latin typeface="Arial" charset="0"/>
              </a:rPr>
              <a:t>.</a:t>
            </a:r>
          </a:p>
        </p:txBody>
      </p:sp>
      <p:sp>
        <p:nvSpPr>
          <p:cNvPr id="4"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en-US" sz="2200" b="1" kern="0" smtClean="0">
                <a:solidFill>
                  <a:srgbClr val="FF0000"/>
                </a:solidFill>
                <a:latin typeface="Arial" panose="020B0604020202020204" pitchFamily="34" charset="0"/>
                <a:cs typeface="Arial" panose="020B0604020202020204" pitchFamily="34" charset="0"/>
              </a:rPr>
              <a:t>NGUỒN ĐÓNG GÓP TỰ NGUYỆN </a:t>
            </a:r>
            <a:br>
              <a:rPr lang="en-US" sz="2200" b="1" kern="0" smtClean="0">
                <a:solidFill>
                  <a:srgbClr val="FF0000"/>
                </a:solidFill>
                <a:latin typeface="Arial" panose="020B0604020202020204" pitchFamily="34" charset="0"/>
                <a:cs typeface="Arial" panose="020B0604020202020204" pitchFamily="34" charset="0"/>
              </a:rPr>
            </a:br>
            <a:r>
              <a:rPr lang="en-US" sz="2200" b="1" kern="0" smtClean="0">
                <a:solidFill>
                  <a:srgbClr val="FF0000"/>
                </a:solidFill>
                <a:latin typeface="Arial" panose="020B0604020202020204" pitchFamily="34" charset="0"/>
                <a:cs typeface="Arial" panose="020B0604020202020204" pitchFamily="34" charset="0"/>
              </a:rPr>
              <a:t>CHO PHÒNG</a:t>
            </a:r>
            <a:r>
              <a:rPr lang="en-US" sz="2200" b="1" kern="0">
                <a:solidFill>
                  <a:srgbClr val="FF0000"/>
                </a:solidFill>
                <a:latin typeface="Arial" panose="020B0604020202020204" pitchFamily="34" charset="0"/>
                <a:cs typeface="Arial" panose="020B0604020202020204" pitchFamily="34" charset="0"/>
              </a:rPr>
              <a:t>, CHỐNG THIÊN </a:t>
            </a:r>
            <a:r>
              <a:rPr lang="en-US" sz="2200" b="1" kern="0" smtClean="0">
                <a:solidFill>
                  <a:srgbClr val="FF0000"/>
                </a:solidFill>
                <a:latin typeface="Arial" panose="020B0604020202020204" pitchFamily="34" charset="0"/>
                <a:cs typeface="Arial" panose="020B0604020202020204" pitchFamily="34" charset="0"/>
              </a:rPr>
              <a:t>TAI </a:t>
            </a:r>
            <a:r>
              <a:rPr lang="en-US" sz="2200" b="1" kern="0" smtClean="0">
                <a:solidFill>
                  <a:srgbClr val="0000FF"/>
                </a:solidFill>
                <a:latin typeface="Arial" panose="020B0604020202020204" pitchFamily="34" charset="0"/>
                <a:cs typeface="Arial" panose="020B0604020202020204" pitchFamily="34" charset="0"/>
              </a:rPr>
              <a:t>(ĐIỀU 11)</a:t>
            </a:r>
            <a:endParaRPr lang="en-US" sz="2200" b="1" kern="0">
              <a:solidFill>
                <a:srgbClr val="0000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1993" y="1269258"/>
            <a:ext cx="4975936" cy="2540742"/>
          </a:xfrm>
          <a:prstGeom prst="rect">
            <a:avLst/>
          </a:prstGeom>
          <a:ln>
            <a:solidFill>
              <a:srgbClr val="FF0000"/>
            </a:solidFill>
          </a:ln>
        </p:spPr>
      </p:pic>
    </p:spTree>
    <p:extLst>
      <p:ext uri="{BB962C8B-B14F-4D97-AF65-F5344CB8AC3E}">
        <p14:creationId xmlns:p14="http://schemas.microsoft.com/office/powerpoint/2010/main" val="11955851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Lợi </a:t>
            </a:r>
            <a:r>
              <a:rPr lang="vi-VN" sz="2000" b="1" kern="0">
                <a:solidFill>
                  <a:srgbClr val="0000FF"/>
                </a:solidFill>
                <a:latin typeface="Arial" charset="0"/>
              </a:rPr>
              <a:t>dụng thiên tai và hoạt động phòng, chống thiên tai gây phương hại đến độc lập, chủ quyền, thống nhất và toàn vẹn lãnh thổ, quốc phòng, an ninh và lợi ích khác của quốc gia; gây mất trật tự xã hội; xâm hại tài sản của Nhà nước và nhân dân, quyền và lợi ích hợp pháp của tổ chức, cá nhân, cộng đồng và thực hiện các hoạt động trái pháp luật </a:t>
            </a:r>
            <a:r>
              <a:rPr lang="vi-VN" sz="2000" b="1" kern="0" smtClean="0">
                <a:solidFill>
                  <a:srgbClr val="0000FF"/>
                </a:solidFill>
                <a:latin typeface="Arial" charset="0"/>
              </a:rPr>
              <a:t>khác.</a:t>
            </a:r>
            <a:endParaRPr lang="en-US" sz="20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Phá </a:t>
            </a:r>
            <a:r>
              <a:rPr lang="vi-VN" sz="2000" b="1" kern="0">
                <a:solidFill>
                  <a:srgbClr val="0000FF"/>
                </a:solidFill>
                <a:latin typeface="Arial" charset="0"/>
              </a:rPr>
              <a:t>hoại, làm hư hại, cản trở sự vận hành của công trình phòng, chống thiên </a:t>
            </a:r>
            <a:r>
              <a:rPr lang="vi-VN" sz="2000" b="1" kern="0" smtClean="0">
                <a:solidFill>
                  <a:srgbClr val="0000FF"/>
                </a:solidFill>
                <a:latin typeface="Arial" charset="0"/>
              </a:rPr>
              <a:t>tai.</a:t>
            </a:r>
            <a:endParaRPr lang="en-US" sz="20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Vận </a:t>
            </a:r>
            <a:r>
              <a:rPr lang="vi-VN" sz="2000" b="1" kern="0">
                <a:solidFill>
                  <a:srgbClr val="0000FF"/>
                </a:solidFill>
                <a:latin typeface="Arial" charset="0"/>
              </a:rPr>
              <a:t>hành hồ chứa thủy lợi, hồ chứa thủy điện, cống, trạm bơm không đúng quy trình được phê duyệt, trừ trường hợp đặc biệt thực hiện theo chỉ đạo của người có thẩm </a:t>
            </a:r>
            <a:r>
              <a:rPr lang="vi-VN" sz="2000" b="1" kern="0" smtClean="0">
                <a:solidFill>
                  <a:srgbClr val="0000FF"/>
                </a:solidFill>
                <a:latin typeface="Arial" charset="0"/>
              </a:rPr>
              <a:t>quyền.</a:t>
            </a:r>
            <a:endParaRPr lang="en-US" sz="20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Thực </a:t>
            </a:r>
            <a:r>
              <a:rPr lang="vi-VN" sz="2000" b="1" kern="0">
                <a:solidFill>
                  <a:srgbClr val="0000FF"/>
                </a:solidFill>
                <a:latin typeface="Arial" charset="0"/>
              </a:rPr>
              <a:t>hiện hoạt động làm tăng rủi ro thiên tai mà không có biện pháp xử lý, khắc phục, đặc biệt là chặt phá rừng phòng hộ, lấn chiếm bãi sông, lòng sông, tạo vật cản, cản trở dòng chảy, khai thác trái phép cát, sỏi, khoáng sản gây sạt lở bờ sông, bờ biển</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en-US" sz="2400" b="1" kern="0" smtClean="0">
                <a:solidFill>
                  <a:srgbClr val="FF0000"/>
                </a:solidFill>
                <a:latin typeface="Arial" panose="020B0604020202020204" pitchFamily="34" charset="0"/>
                <a:cs typeface="Arial" panose="020B0604020202020204" pitchFamily="34" charset="0"/>
              </a:rPr>
              <a:t>CÁC HÀNH VI BỊ CẤM </a:t>
            </a:r>
            <a:r>
              <a:rPr lang="en-US" sz="2400" b="1" kern="0" smtClean="0">
                <a:solidFill>
                  <a:srgbClr val="0000FF"/>
                </a:solidFill>
                <a:latin typeface="Arial" panose="020B0604020202020204" pitchFamily="34" charset="0"/>
                <a:cs typeface="Arial" panose="020B0604020202020204" pitchFamily="34" charset="0"/>
              </a:rPr>
              <a:t>(ĐIỀU 12)</a:t>
            </a:r>
            <a:endParaRPr lang="en-US" sz="2400" b="1" ker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0979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startAt="5"/>
              <a:defRPr/>
            </a:pPr>
            <a:r>
              <a:rPr lang="vi-VN" sz="2000" b="1" kern="0" smtClean="0">
                <a:solidFill>
                  <a:srgbClr val="0000FF"/>
                </a:solidFill>
                <a:latin typeface="Arial" charset="0"/>
              </a:rPr>
              <a:t>Chống </a:t>
            </a:r>
            <a:r>
              <a:rPr lang="vi-VN" sz="2000" b="1" kern="0">
                <a:solidFill>
                  <a:srgbClr val="0000FF"/>
                </a:solidFill>
                <a:latin typeface="Arial" charset="0"/>
              </a:rPr>
              <a:t>đối, cản trở, cố ý trì hoãn hoặc không chấp hành sự chỉ đạo, chỉ huy phòng, chống thiên tai của cơ quan hoặc người có thẩm </a:t>
            </a:r>
            <a:r>
              <a:rPr lang="vi-VN" sz="2000" b="1" kern="0" smtClean="0">
                <a:solidFill>
                  <a:srgbClr val="0000FF"/>
                </a:solidFill>
                <a:latin typeface="Arial" charset="0"/>
              </a:rPr>
              <a:t>quyền.</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5"/>
              <a:defRPr/>
            </a:pPr>
            <a:r>
              <a:rPr lang="vi-VN" sz="2000" b="1" kern="0" smtClean="0">
                <a:solidFill>
                  <a:srgbClr val="0000FF"/>
                </a:solidFill>
                <a:latin typeface="Arial" charset="0"/>
              </a:rPr>
              <a:t>Chống </a:t>
            </a:r>
            <a:r>
              <a:rPr lang="vi-VN" sz="2000" b="1" kern="0">
                <a:solidFill>
                  <a:srgbClr val="0000FF"/>
                </a:solidFill>
                <a:latin typeface="Arial" charset="0"/>
              </a:rPr>
              <a:t>đối, cản trở hoặc không chấp hành quyết định huy động nhân lực, vật tư, phương tiện, trang thiết bị, nhu yếu phẩm phục vụ ứng phó khẩn cấp thiên tai của cơ quan hoặc người có thẩm </a:t>
            </a:r>
            <a:r>
              <a:rPr lang="vi-VN" sz="2000" b="1" kern="0" smtClean="0">
                <a:solidFill>
                  <a:srgbClr val="0000FF"/>
                </a:solidFill>
                <a:latin typeface="Arial" charset="0"/>
              </a:rPr>
              <a:t>quyền.</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5"/>
              <a:defRPr/>
            </a:pPr>
            <a:r>
              <a:rPr lang="vi-VN" sz="2000" b="1" kern="0" smtClean="0">
                <a:solidFill>
                  <a:srgbClr val="0000FF"/>
                </a:solidFill>
                <a:latin typeface="Arial" charset="0"/>
              </a:rPr>
              <a:t>Lợi </a:t>
            </a:r>
            <a:r>
              <a:rPr lang="vi-VN" sz="2000" b="1" kern="0">
                <a:solidFill>
                  <a:srgbClr val="0000FF"/>
                </a:solidFill>
                <a:latin typeface="Arial" charset="0"/>
              </a:rPr>
              <a:t>dụng thiên tai đầu cơ nâng giá hàng hóa, vật tư, phương tiện, trang thiết bị, nhu yếu phẩm để trục lợi, gây thiệt hại tới đời sống dân </a:t>
            </a:r>
            <a:r>
              <a:rPr lang="vi-VN" sz="2000" b="1" kern="0" smtClean="0">
                <a:solidFill>
                  <a:srgbClr val="0000FF"/>
                </a:solidFill>
                <a:latin typeface="Arial" charset="0"/>
              </a:rPr>
              <a:t>sinh.</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5"/>
              <a:defRPr/>
            </a:pPr>
            <a:r>
              <a:rPr lang="vi-VN" sz="2000" b="1" kern="0" smtClean="0">
                <a:solidFill>
                  <a:srgbClr val="0000FF"/>
                </a:solidFill>
                <a:latin typeface="Arial" charset="0"/>
              </a:rPr>
              <a:t>Sử </a:t>
            </a:r>
            <a:r>
              <a:rPr lang="vi-VN" sz="2000" b="1" kern="0">
                <a:solidFill>
                  <a:srgbClr val="0000FF"/>
                </a:solidFill>
                <a:latin typeface="Arial" charset="0"/>
              </a:rPr>
              <a:t>dụng sai mục đích, chiếm dụng, làm thất thoát tiền và hàng cứu trợ; cứu trợ không kịp thời, không đúng đối </a:t>
            </a:r>
            <a:r>
              <a:rPr lang="vi-VN" sz="2000" b="1" kern="0" smtClean="0">
                <a:solidFill>
                  <a:srgbClr val="0000FF"/>
                </a:solidFill>
                <a:latin typeface="Arial" charset="0"/>
              </a:rPr>
              <a:t>tượng.</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5"/>
              <a:defRPr/>
            </a:pPr>
            <a:r>
              <a:rPr lang="vi-VN" sz="2000" b="1" kern="0" smtClean="0">
                <a:solidFill>
                  <a:srgbClr val="0000FF"/>
                </a:solidFill>
                <a:latin typeface="Arial" charset="0"/>
              </a:rPr>
              <a:t>Cố </a:t>
            </a:r>
            <a:r>
              <a:rPr lang="vi-VN" sz="2000" b="1" kern="0">
                <a:solidFill>
                  <a:srgbClr val="0000FF"/>
                </a:solidFill>
                <a:latin typeface="Arial" charset="0"/>
              </a:rPr>
              <a:t>ý đưa tin sai sự thật </a:t>
            </a:r>
            <a:r>
              <a:rPr lang="vi-VN" sz="2000" b="1" kern="0" smtClean="0">
                <a:solidFill>
                  <a:srgbClr val="0000FF"/>
                </a:solidFill>
                <a:latin typeface="Arial" charset="0"/>
              </a:rPr>
              <a:t>về </a:t>
            </a:r>
            <a:r>
              <a:rPr lang="vi-VN" sz="2000" b="1" kern="0">
                <a:solidFill>
                  <a:srgbClr val="0000FF"/>
                </a:solidFill>
                <a:latin typeface="Arial" charset="0"/>
              </a:rPr>
              <a:t>thiên tai và hoạt động phòng, chống thiên </a:t>
            </a:r>
            <a:r>
              <a:rPr lang="vi-VN" sz="2000" b="1" kern="0" smtClean="0">
                <a:solidFill>
                  <a:srgbClr val="0000FF"/>
                </a:solidFill>
                <a:latin typeface="Arial" charset="0"/>
              </a:rPr>
              <a:t>tai.</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5"/>
              <a:defRPr/>
            </a:pPr>
            <a:r>
              <a:rPr lang="vi-VN" sz="2000" b="1" kern="0" smtClean="0">
                <a:solidFill>
                  <a:srgbClr val="0000FF"/>
                </a:solidFill>
                <a:latin typeface="Arial" charset="0"/>
              </a:rPr>
              <a:t>Cố </a:t>
            </a:r>
            <a:r>
              <a:rPr lang="vi-VN" sz="2000" b="1" kern="0">
                <a:solidFill>
                  <a:srgbClr val="0000FF"/>
                </a:solidFill>
                <a:latin typeface="Arial" charset="0"/>
              </a:rPr>
              <a:t>ý báo cáo sai sự thật về thiệt hại do thiên tai gây ra</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txBox="1">
            <a:spLocks/>
          </p:cNvSpPr>
          <p:nvPr/>
        </p:nvSpPr>
        <p:spPr bwMode="auto">
          <a:xfrm>
            <a:off x="234950" y="152400"/>
            <a:ext cx="86804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a:lnSpc>
                <a:spcPct val="105000"/>
              </a:lnSpc>
              <a:spcBef>
                <a:spcPts val="0"/>
              </a:spcBef>
            </a:pPr>
            <a:r>
              <a:rPr lang="en-US" sz="2400" b="1" kern="0" smtClean="0">
                <a:solidFill>
                  <a:srgbClr val="FF0000"/>
                </a:solidFill>
                <a:latin typeface="Arial" panose="020B0604020202020204" pitchFamily="34" charset="0"/>
                <a:cs typeface="Arial" panose="020B0604020202020204" pitchFamily="34" charset="0"/>
              </a:rPr>
              <a:t>CÁC HÀNH VI BỊ CẤM </a:t>
            </a:r>
            <a:r>
              <a:rPr lang="en-US" sz="2400" b="1" kern="0" smtClean="0">
                <a:solidFill>
                  <a:srgbClr val="0000FF"/>
                </a:solidFill>
                <a:latin typeface="Arial" panose="020B0604020202020204" pitchFamily="34" charset="0"/>
                <a:cs typeface="Arial" panose="020B0604020202020204" pitchFamily="34" charset="0"/>
              </a:rPr>
              <a:t>(ĐIỀU 12)</a:t>
            </a:r>
            <a:endParaRPr lang="en-US" sz="2400" b="1" kern="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8049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gray">
          <a:xfrm>
            <a:off x="1828800" y="2804160"/>
            <a:ext cx="7132320" cy="73152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PHÒNG NGỪA THIÊN TAI (Điều 13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en-US" b="1" smtClean="0">
                <a:solidFill>
                  <a:srgbClr val="000066"/>
                </a:solidFill>
                <a:latin typeface="Arial" panose="020B0604020202020204" pitchFamily="34" charset="0"/>
                <a:cs typeface="Arial" panose="020B0604020202020204" pitchFamily="34" charset="0"/>
              </a:rPr>
              <a:t>Điều 23)  11 điều</a:t>
            </a:r>
            <a:endParaRPr lang="en-US" b="1">
              <a:solidFill>
                <a:srgbClr val="000066"/>
              </a:solidFill>
              <a:latin typeface="Arial" panose="020B0604020202020204" pitchFamily="34" charset="0"/>
              <a:cs typeface="Arial" panose="020B0604020202020204" pitchFamily="34" charset="0"/>
            </a:endParaRPr>
          </a:p>
        </p:txBody>
      </p:sp>
      <p:sp>
        <p:nvSpPr>
          <p:cNvPr id="12" name="AutoShape 11"/>
          <p:cNvSpPr>
            <a:spLocks noChangeArrowheads="1"/>
          </p:cNvSpPr>
          <p:nvPr/>
        </p:nvSpPr>
        <p:spPr bwMode="gray">
          <a:xfrm>
            <a:off x="1828800" y="152400"/>
            <a:ext cx="7132320" cy="73152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r>
              <a:rPr lang="en-US" b="1">
                <a:solidFill>
                  <a:srgbClr val="000066"/>
                </a:solidFill>
                <a:latin typeface="Arial" panose="020B0604020202020204" pitchFamily="34" charset="0"/>
                <a:cs typeface="Arial" panose="020B0604020202020204" pitchFamily="34" charset="0"/>
              </a:rPr>
              <a:t>HOẠT ĐỘNG PHÒNG, CHỐNG THIÊN </a:t>
            </a:r>
            <a:r>
              <a:rPr lang="en-US" b="1" smtClean="0">
                <a:solidFill>
                  <a:srgbClr val="000066"/>
                </a:solidFill>
                <a:latin typeface="Arial" panose="020B0604020202020204" pitchFamily="34" charset="0"/>
                <a:cs typeface="Arial" panose="020B0604020202020204" pitchFamily="34" charset="0"/>
              </a:rPr>
              <a:t>TAI </a:t>
            </a:r>
          </a:p>
          <a:p>
            <a:r>
              <a:rPr lang="en-US" b="1" smtClean="0">
                <a:solidFill>
                  <a:srgbClr val="000066"/>
                </a:solidFill>
                <a:latin typeface="Arial" panose="020B0604020202020204" pitchFamily="34" charset="0"/>
                <a:cs typeface="Arial" panose="020B0604020202020204" pitchFamily="34" charset="0"/>
              </a:rPr>
              <a:t>(Điều </a:t>
            </a:r>
            <a:r>
              <a:rPr lang="en-US" b="1">
                <a:solidFill>
                  <a:srgbClr val="000066"/>
                </a:solidFill>
                <a:latin typeface="Arial" panose="020B0604020202020204" pitchFamily="34" charset="0"/>
                <a:cs typeface="Arial" panose="020B0604020202020204" pitchFamily="34" charset="0"/>
              </a:rPr>
              <a:t>13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33)  21 Điều</a:t>
            </a:r>
            <a:endParaRPr lang="en-US" b="1">
              <a:solidFill>
                <a:srgbClr val="000066"/>
              </a:solidFill>
              <a:latin typeface="Arial" panose="020B0604020202020204" pitchFamily="34" charset="0"/>
              <a:cs typeface="Arial" panose="020B0604020202020204" pitchFamily="34" charset="0"/>
            </a:endParaRPr>
          </a:p>
        </p:txBody>
      </p:sp>
      <p:sp>
        <p:nvSpPr>
          <p:cNvPr id="17" name="AutoShape 16"/>
          <p:cNvSpPr>
            <a:spLocks noChangeArrowheads="1"/>
          </p:cNvSpPr>
          <p:nvPr/>
        </p:nvSpPr>
        <p:spPr bwMode="gray">
          <a:xfrm>
            <a:off x="1828800" y="4003344"/>
            <a:ext cx="7132320" cy="73152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ỨNG PHÓ THIÊN TAI (Điều 24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29)  06 Điều</a:t>
            </a:r>
            <a:endParaRPr lang="en-US" b="1">
              <a:solidFill>
                <a:srgbClr val="000066"/>
              </a:solidFill>
              <a:latin typeface="Arial" panose="020B0604020202020204" pitchFamily="34" charset="0"/>
              <a:cs typeface="Arial" panose="020B0604020202020204" pitchFamily="34" charset="0"/>
            </a:endParaRPr>
          </a:p>
        </p:txBody>
      </p:sp>
      <p:sp>
        <p:nvSpPr>
          <p:cNvPr id="27" name="AutoShape 16"/>
          <p:cNvSpPr>
            <a:spLocks noChangeArrowheads="1"/>
          </p:cNvSpPr>
          <p:nvPr/>
        </p:nvSpPr>
        <p:spPr bwMode="gray">
          <a:xfrm>
            <a:off x="1828800" y="5135880"/>
            <a:ext cx="71323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KHẮC PHỤC HẬU QUẢ THIÊN TAI (Điều 30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33)   04 Điều</a:t>
            </a:r>
            <a:endParaRPr lang="en-US" b="1">
              <a:solidFill>
                <a:srgbClr val="000066"/>
              </a:solidFill>
              <a:latin typeface="Arial" panose="020B0604020202020204" pitchFamily="34" charset="0"/>
              <a:cs typeface="Arial" panose="020B0604020202020204" pitchFamily="34" charset="0"/>
            </a:endParaRPr>
          </a:p>
        </p:txBody>
      </p:sp>
      <p:sp>
        <p:nvSpPr>
          <p:cNvPr id="37" name="AutoShape 16"/>
          <p:cNvSpPr>
            <a:spLocks noChangeArrowheads="1"/>
          </p:cNvSpPr>
          <p:nvPr/>
        </p:nvSpPr>
        <p:spPr bwMode="gray">
          <a:xfrm>
            <a:off x="76200" y="5135880"/>
            <a:ext cx="16459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MỤC 3</a:t>
            </a:r>
            <a:endParaRPr lang="en-US" b="1">
              <a:solidFill>
                <a:srgbClr val="000066"/>
              </a:solidFill>
              <a:latin typeface="Arial" panose="020B0604020202020204" pitchFamily="34" charset="0"/>
              <a:cs typeface="Arial" panose="020B0604020202020204" pitchFamily="34" charset="0"/>
            </a:endParaRPr>
          </a:p>
        </p:txBody>
      </p:sp>
      <p:sp>
        <p:nvSpPr>
          <p:cNvPr id="44" name="AutoShape 11"/>
          <p:cNvSpPr>
            <a:spLocks noChangeArrowheads="1"/>
          </p:cNvSpPr>
          <p:nvPr/>
        </p:nvSpPr>
        <p:spPr bwMode="gray">
          <a:xfrm>
            <a:off x="76200" y="152400"/>
            <a:ext cx="1645920" cy="73152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II</a:t>
            </a:r>
            <a:endParaRPr lang="en-US" b="1">
              <a:solidFill>
                <a:srgbClr val="000066"/>
              </a:solidFill>
              <a:latin typeface="Arial" panose="020B0604020202020204" pitchFamily="34" charset="0"/>
              <a:cs typeface="Arial" panose="020B0604020202020204" pitchFamily="34" charset="0"/>
            </a:endParaRPr>
          </a:p>
        </p:txBody>
      </p:sp>
      <p:sp>
        <p:nvSpPr>
          <p:cNvPr id="47" name="AutoShape 6"/>
          <p:cNvSpPr>
            <a:spLocks noChangeArrowheads="1"/>
          </p:cNvSpPr>
          <p:nvPr/>
        </p:nvSpPr>
        <p:spPr bwMode="gray">
          <a:xfrm>
            <a:off x="76200" y="2804160"/>
            <a:ext cx="1645920" cy="73152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MỤC 1</a:t>
            </a:r>
            <a:endParaRPr lang="en-US" b="1">
              <a:solidFill>
                <a:srgbClr val="000066"/>
              </a:solidFill>
              <a:latin typeface="Arial" panose="020B0604020202020204" pitchFamily="34" charset="0"/>
              <a:cs typeface="Arial" panose="020B0604020202020204" pitchFamily="34" charset="0"/>
            </a:endParaRPr>
          </a:p>
        </p:txBody>
      </p:sp>
      <p:sp>
        <p:nvSpPr>
          <p:cNvPr id="49" name="AutoShape 16"/>
          <p:cNvSpPr>
            <a:spLocks noChangeArrowheads="1"/>
          </p:cNvSpPr>
          <p:nvPr/>
        </p:nvSpPr>
        <p:spPr bwMode="gray">
          <a:xfrm>
            <a:off x="76200" y="3992880"/>
            <a:ext cx="1646440" cy="73152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MỤC 2</a:t>
            </a:r>
            <a:endParaRPr lang="en-US" b="1">
              <a:solidFill>
                <a:srgbClr val="000066"/>
              </a:solidFill>
              <a:latin typeface="Arial" panose="020B0604020202020204" pitchFamily="34" charset="0"/>
              <a:cs typeface="Arial" panose="020B0604020202020204" pitchFamily="34" charset="0"/>
            </a:endParaRPr>
          </a:p>
        </p:txBody>
      </p:sp>
      <p:sp>
        <p:nvSpPr>
          <p:cNvPr id="15" name="Rectangle 3"/>
          <p:cNvSpPr txBox="1">
            <a:spLocks noChangeArrowheads="1"/>
          </p:cNvSpPr>
          <p:nvPr/>
        </p:nvSpPr>
        <p:spPr bwMode="auto">
          <a:xfrm>
            <a:off x="141288" y="1295400"/>
            <a:ext cx="8861425" cy="11430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5000"/>
              </a:lnSpc>
              <a:spcBef>
                <a:spcPts val="800"/>
              </a:spcBef>
              <a:spcAft>
                <a:spcPts val="0"/>
              </a:spcAft>
              <a:buClr>
                <a:srgbClr val="FF0000"/>
              </a:buClr>
              <a:buNone/>
              <a:defRPr/>
            </a:pPr>
            <a:r>
              <a:rPr lang="en-US" sz="2200" b="1" kern="0" smtClean="0">
                <a:solidFill>
                  <a:srgbClr val="0000FF"/>
                </a:solidFill>
                <a:latin typeface="Arial" charset="0"/>
              </a:rPr>
              <a:t>Quy </a:t>
            </a:r>
            <a:r>
              <a:rPr lang="en-US" sz="2200" b="1" kern="0">
                <a:solidFill>
                  <a:srgbClr val="0000FF"/>
                </a:solidFill>
                <a:latin typeface="Arial" charset="0"/>
              </a:rPr>
              <a:t>định hoạt động phòng, chống thiên tai theo chu trình </a:t>
            </a:r>
            <a:r>
              <a:rPr lang="en-US" sz="2200" b="1" kern="0" smtClean="0">
                <a:solidFill>
                  <a:srgbClr val="0000FF"/>
                </a:solidFill>
                <a:latin typeface="Arial" charset="0"/>
              </a:rPr>
              <a:t/>
            </a:r>
            <a:br>
              <a:rPr lang="en-US" sz="2200" b="1" kern="0" smtClean="0">
                <a:solidFill>
                  <a:srgbClr val="0000FF"/>
                </a:solidFill>
                <a:latin typeface="Arial" charset="0"/>
              </a:rPr>
            </a:br>
            <a:r>
              <a:rPr lang="en-US" sz="2200" b="1" kern="0" smtClean="0">
                <a:solidFill>
                  <a:srgbClr val="0000FF"/>
                </a:solidFill>
                <a:latin typeface="Arial" charset="0"/>
              </a:rPr>
              <a:t>gồm </a:t>
            </a:r>
            <a:r>
              <a:rPr lang="en-US" sz="2200" b="1" kern="0">
                <a:solidFill>
                  <a:srgbClr val="FF0066"/>
                </a:solidFill>
                <a:latin typeface="Arial" charset="0"/>
              </a:rPr>
              <a:t>ba giai đoạn</a:t>
            </a:r>
            <a:r>
              <a:rPr lang="en-US" sz="2200" b="1" kern="0">
                <a:solidFill>
                  <a:srgbClr val="0000FF"/>
                </a:solidFill>
                <a:latin typeface="Arial" charset="0"/>
              </a:rPr>
              <a:t>: phòng ngừa thiên tai; ứng phó thiên tai và khắc phục hậu quả thiên tai</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35828797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1000"/>
              </a:spcBef>
              <a:spcAft>
                <a:spcPts val="0"/>
              </a:spcAft>
              <a:buClr>
                <a:srgbClr val="FF0000"/>
              </a:buClr>
              <a:buNone/>
              <a:defRPr/>
            </a:pPr>
            <a:r>
              <a:rPr lang="en-US" sz="1950" b="1" kern="0">
                <a:solidFill>
                  <a:srgbClr val="0000FF"/>
                </a:solidFill>
                <a:latin typeface="Arial" charset="0"/>
              </a:rPr>
              <a:t>Trong đó </a:t>
            </a:r>
            <a:r>
              <a:rPr lang="en-US" sz="1950" b="1" kern="0" smtClean="0">
                <a:solidFill>
                  <a:srgbClr val="0000FF"/>
                </a:solidFill>
                <a:latin typeface="Arial" charset="0"/>
              </a:rPr>
              <a:t>quy </a:t>
            </a:r>
            <a:r>
              <a:rPr lang="en-US" sz="1950" b="1" kern="0">
                <a:solidFill>
                  <a:srgbClr val="0000FF"/>
                </a:solidFill>
                <a:latin typeface="Arial" charset="0"/>
              </a:rPr>
              <a:t>định về thông tin, truyền thông và giáo dục về phòng, chống thiên tai </a:t>
            </a:r>
            <a:r>
              <a:rPr lang="en-US" sz="1950" b="1" kern="0" smtClean="0">
                <a:solidFill>
                  <a:srgbClr val="0000FF"/>
                </a:solidFill>
                <a:latin typeface="Arial" charset="0"/>
              </a:rPr>
              <a:t>và xây </a:t>
            </a:r>
            <a:r>
              <a:rPr lang="en-US" sz="1950" b="1" kern="0">
                <a:solidFill>
                  <a:srgbClr val="0000FF"/>
                </a:solidFill>
                <a:latin typeface="Arial" charset="0"/>
              </a:rPr>
              <a:t>dựng phương án ứng phó thiên tai</a:t>
            </a:r>
          </a:p>
          <a:p>
            <a:pPr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1950" b="1" kern="0" smtClean="0">
                <a:solidFill>
                  <a:srgbClr val="0000FF"/>
                </a:solidFill>
                <a:latin typeface="Arial" charset="0"/>
              </a:rPr>
              <a:t>UBND </a:t>
            </a:r>
            <a:r>
              <a:rPr lang="vi-VN" sz="1950" b="1" kern="0" smtClean="0">
                <a:solidFill>
                  <a:srgbClr val="0000FF"/>
                </a:solidFill>
                <a:latin typeface="Arial" charset="0"/>
              </a:rPr>
              <a:t>các </a:t>
            </a:r>
            <a:r>
              <a:rPr lang="vi-VN" sz="1950" b="1" kern="0">
                <a:solidFill>
                  <a:srgbClr val="0000FF"/>
                </a:solidFill>
                <a:latin typeface="Arial" charset="0"/>
              </a:rPr>
              <a:t>cấp tổ chức xây dựng, phê duyệt kế hoạch phòng, chống thiên tai của địa phương, báo cáo </a:t>
            </a:r>
            <a:r>
              <a:rPr lang="en-US" sz="1950" b="1" kern="0" smtClean="0">
                <a:solidFill>
                  <a:srgbClr val="0000FF"/>
                </a:solidFill>
                <a:latin typeface="Arial" charset="0"/>
              </a:rPr>
              <a:t>UBND </a:t>
            </a:r>
            <a:r>
              <a:rPr lang="vi-VN" sz="1950" b="1" kern="0" smtClean="0">
                <a:solidFill>
                  <a:srgbClr val="0000FF"/>
                </a:solidFill>
                <a:latin typeface="Arial" charset="0"/>
              </a:rPr>
              <a:t>cấp </a:t>
            </a:r>
            <a:r>
              <a:rPr lang="vi-VN" sz="1950" b="1" kern="0">
                <a:solidFill>
                  <a:srgbClr val="0000FF"/>
                </a:solidFill>
                <a:latin typeface="Arial" charset="0"/>
              </a:rPr>
              <a:t>trên tổng hợp, chỉ </a:t>
            </a:r>
            <a:r>
              <a:rPr lang="vi-VN" sz="1950" b="1" kern="0" smtClean="0">
                <a:solidFill>
                  <a:srgbClr val="0000FF"/>
                </a:solidFill>
                <a:latin typeface="Arial" charset="0"/>
              </a:rPr>
              <a:t>đạo</a:t>
            </a:r>
            <a:r>
              <a:rPr lang="en-US" sz="1950" b="1" kern="0" smtClean="0">
                <a:solidFill>
                  <a:srgbClr val="0000FF"/>
                </a:solidFill>
                <a:latin typeface="Arial" charset="0"/>
              </a:rPr>
              <a:t> </a:t>
            </a:r>
            <a:r>
              <a:rPr lang="en-US" sz="1950" b="1" kern="0" smtClean="0">
                <a:solidFill>
                  <a:srgbClr val="FF3399"/>
                </a:solidFill>
                <a:latin typeface="Arial" charset="0"/>
              </a:rPr>
              <a:t>(Điểm a, Khoản 7, Điều 15).</a:t>
            </a:r>
          </a:p>
          <a:p>
            <a:pPr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Việc </a:t>
            </a:r>
            <a:r>
              <a:rPr lang="vi-VN" sz="1950" b="1" kern="0">
                <a:solidFill>
                  <a:srgbClr val="0000FF"/>
                </a:solidFill>
                <a:latin typeface="Arial" charset="0"/>
              </a:rPr>
              <a:t>xây dựng và nâng cấp trường học, trạm y tế, trụ sở công, nhà văn hóa cộng đồng và công trình công cộng khác ở khu vực thường xuyên xảy ra thiên tai phải tính đến nhu cầu kết hợp sử dụng làm địa điểm sơ tán dân khi có thiên </a:t>
            </a:r>
            <a:r>
              <a:rPr lang="vi-VN" sz="1950" b="1" kern="0" smtClean="0">
                <a:solidFill>
                  <a:srgbClr val="0000FF"/>
                </a:solidFill>
                <a:latin typeface="Arial" charset="0"/>
              </a:rPr>
              <a:t>tai</a:t>
            </a:r>
            <a:r>
              <a:rPr lang="en-US" sz="1950" b="1" kern="0" smtClean="0">
                <a:solidFill>
                  <a:srgbClr val="0000FF"/>
                </a:solidFill>
                <a:latin typeface="Arial" charset="0"/>
              </a:rPr>
              <a:t> </a:t>
            </a:r>
            <a:r>
              <a:rPr lang="en-US" sz="1950" b="1" kern="0" smtClean="0">
                <a:solidFill>
                  <a:srgbClr val="FF3399"/>
                </a:solidFill>
                <a:latin typeface="Arial" charset="0"/>
              </a:rPr>
              <a:t>(Khoản 2, Điều 20).</a:t>
            </a:r>
          </a:p>
          <a:p>
            <a:pPr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Bộ </a:t>
            </a:r>
            <a:r>
              <a:rPr lang="en-US" sz="1950" b="1" kern="0" smtClean="0">
                <a:solidFill>
                  <a:srgbClr val="0000FF"/>
                </a:solidFill>
                <a:latin typeface="Arial" charset="0"/>
              </a:rPr>
              <a:t>GDĐT </a:t>
            </a:r>
            <a:r>
              <a:rPr lang="vi-VN" sz="1950" b="1" kern="0" smtClean="0">
                <a:solidFill>
                  <a:srgbClr val="0000FF"/>
                </a:solidFill>
                <a:latin typeface="Arial" charset="0"/>
              </a:rPr>
              <a:t>chỉ </a:t>
            </a:r>
            <a:r>
              <a:rPr lang="vi-VN" sz="1950" b="1" kern="0">
                <a:solidFill>
                  <a:srgbClr val="0000FF"/>
                </a:solidFill>
                <a:latin typeface="Arial" charset="0"/>
              </a:rPr>
              <a:t>đạo, hướng dẫn việc lồng ghép kiến thức phòng, chống thiên tai vào chương trình các cấp </a:t>
            </a:r>
            <a:r>
              <a:rPr lang="vi-VN" sz="1950" b="1" kern="0" smtClean="0">
                <a:solidFill>
                  <a:srgbClr val="0000FF"/>
                </a:solidFill>
                <a:latin typeface="Arial" charset="0"/>
              </a:rPr>
              <a:t>học</a:t>
            </a:r>
            <a:r>
              <a:rPr lang="en-US" sz="1950" b="1" kern="0" smtClean="0">
                <a:solidFill>
                  <a:srgbClr val="0000FF"/>
                </a:solidFill>
                <a:latin typeface="Arial" charset="0"/>
              </a:rPr>
              <a:t> </a:t>
            </a:r>
            <a:r>
              <a:rPr lang="en-US" sz="1950" b="1" kern="0" smtClean="0">
                <a:solidFill>
                  <a:srgbClr val="FF3399"/>
                </a:solidFill>
                <a:latin typeface="Arial" charset="0"/>
              </a:rPr>
              <a:t>(Điểm c, Khoản 3, Điều 21).</a:t>
            </a:r>
          </a:p>
          <a:p>
            <a:pPr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Chủ </a:t>
            </a:r>
            <a:r>
              <a:rPr lang="vi-VN" sz="1950" b="1" kern="0">
                <a:solidFill>
                  <a:srgbClr val="0000FF"/>
                </a:solidFill>
                <a:latin typeface="Arial" charset="0"/>
              </a:rPr>
              <a:t>tịch </a:t>
            </a:r>
            <a:r>
              <a:rPr lang="en-US" sz="1950" b="1" kern="0" smtClean="0">
                <a:solidFill>
                  <a:srgbClr val="0000FF"/>
                </a:solidFill>
                <a:latin typeface="Arial" charset="0"/>
              </a:rPr>
              <a:t>UBND </a:t>
            </a:r>
            <a:r>
              <a:rPr lang="vi-VN" sz="1950" b="1" kern="0" smtClean="0">
                <a:solidFill>
                  <a:srgbClr val="0000FF"/>
                </a:solidFill>
                <a:latin typeface="Arial" charset="0"/>
              </a:rPr>
              <a:t>các </a:t>
            </a:r>
            <a:r>
              <a:rPr lang="vi-VN" sz="1950" b="1" kern="0">
                <a:solidFill>
                  <a:srgbClr val="0000FF"/>
                </a:solidFill>
                <a:latin typeface="Arial" charset="0"/>
              </a:rPr>
              <a:t>cấp tổ chức xây dựng và phê duyệt phương án ứng phó thiên tai phù hợp với đặc điểm thiên tai của địa phương gửi </a:t>
            </a:r>
            <a:r>
              <a:rPr lang="en-US" sz="1950" b="1" kern="0" smtClean="0">
                <a:solidFill>
                  <a:srgbClr val="0000FF"/>
                </a:solidFill>
                <a:latin typeface="Arial" charset="0"/>
              </a:rPr>
              <a:t>UBND </a:t>
            </a:r>
            <a:r>
              <a:rPr lang="vi-VN" sz="1950" b="1" kern="0" smtClean="0">
                <a:solidFill>
                  <a:srgbClr val="0000FF"/>
                </a:solidFill>
                <a:latin typeface="Arial" charset="0"/>
              </a:rPr>
              <a:t>cấp </a:t>
            </a:r>
            <a:r>
              <a:rPr lang="vi-VN" sz="1950" b="1" kern="0">
                <a:solidFill>
                  <a:srgbClr val="0000FF"/>
                </a:solidFill>
                <a:latin typeface="Arial" charset="0"/>
              </a:rPr>
              <a:t>trên trực tiếp để phối hợp chỉ đạo thực </a:t>
            </a:r>
            <a:r>
              <a:rPr lang="vi-VN" sz="1950" b="1" kern="0" smtClean="0">
                <a:solidFill>
                  <a:srgbClr val="0000FF"/>
                </a:solidFill>
                <a:latin typeface="Arial" charset="0"/>
              </a:rPr>
              <a:t>hiện</a:t>
            </a:r>
            <a:r>
              <a:rPr lang="en-US" sz="1950" b="1" kern="0" smtClean="0">
                <a:solidFill>
                  <a:srgbClr val="0000FF"/>
                </a:solidFill>
                <a:latin typeface="Arial" charset="0"/>
              </a:rPr>
              <a:t> </a:t>
            </a:r>
            <a:br>
              <a:rPr lang="en-US" sz="1950" b="1" kern="0" smtClean="0">
                <a:solidFill>
                  <a:srgbClr val="0000FF"/>
                </a:solidFill>
                <a:latin typeface="Arial" charset="0"/>
              </a:rPr>
            </a:br>
            <a:r>
              <a:rPr lang="en-US" sz="1950" b="1" kern="0" smtClean="0">
                <a:solidFill>
                  <a:srgbClr val="FF3399"/>
                </a:solidFill>
                <a:latin typeface="Arial" charset="0"/>
              </a:rPr>
              <a:t>(Điểm d, Khoản 4, Điều 22).</a:t>
            </a:r>
            <a:endParaRPr lang="en-US" sz="1950" b="1" kern="0">
              <a:solidFill>
                <a:srgbClr val="0000FF"/>
              </a:solidFill>
              <a:latin typeface="Arial" charset="0"/>
            </a:endParaRPr>
          </a:p>
        </p:txBody>
      </p:sp>
      <p:sp>
        <p:nvSpPr>
          <p:cNvPr id="4" name="AutoShape 6"/>
          <p:cNvSpPr>
            <a:spLocks noChangeArrowheads="1"/>
          </p:cNvSpPr>
          <p:nvPr/>
        </p:nvSpPr>
        <p:spPr bwMode="gray">
          <a:xfrm>
            <a:off x="1828800" y="182880"/>
            <a:ext cx="7132320" cy="73152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PHÒNG NGỪA THIÊN TAI (Điều 13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 </a:t>
            </a:r>
            <a:r>
              <a:rPr lang="en-US" b="1" smtClean="0">
                <a:solidFill>
                  <a:srgbClr val="000066"/>
                </a:solidFill>
                <a:latin typeface="Arial" panose="020B0604020202020204" pitchFamily="34" charset="0"/>
                <a:cs typeface="Arial" panose="020B0604020202020204" pitchFamily="34" charset="0"/>
              </a:rPr>
              <a:t>Điều 23)  11 điều</a:t>
            </a:r>
            <a:endParaRPr lang="en-US" b="1">
              <a:solidFill>
                <a:srgbClr val="000066"/>
              </a:solidFill>
              <a:latin typeface="Arial" panose="020B0604020202020204" pitchFamily="34" charset="0"/>
              <a:cs typeface="Arial" panose="020B0604020202020204" pitchFamily="34" charset="0"/>
            </a:endParaRPr>
          </a:p>
        </p:txBody>
      </p:sp>
      <p:sp>
        <p:nvSpPr>
          <p:cNvPr id="6" name="AutoShape 6"/>
          <p:cNvSpPr>
            <a:spLocks noChangeArrowheads="1"/>
          </p:cNvSpPr>
          <p:nvPr/>
        </p:nvSpPr>
        <p:spPr bwMode="gray">
          <a:xfrm>
            <a:off x="76200" y="182880"/>
            <a:ext cx="1645920" cy="73152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MỤC 1</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4060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800"/>
              </a:spcBef>
              <a:spcAft>
                <a:spcPts val="0"/>
              </a:spcAft>
              <a:buClr>
                <a:srgbClr val="FF0000"/>
              </a:buClr>
              <a:buNone/>
              <a:defRPr/>
            </a:pPr>
            <a:r>
              <a:rPr lang="en-US" sz="1850" b="1" kern="0">
                <a:solidFill>
                  <a:srgbClr val="0000FF"/>
                </a:solidFill>
                <a:latin typeface="Arial" charset="0"/>
              </a:rPr>
              <a:t>Trong đó quy định </a:t>
            </a:r>
            <a:r>
              <a:rPr lang="en-US" sz="1850" b="1" kern="0" smtClean="0">
                <a:solidFill>
                  <a:srgbClr val="0000FF"/>
                </a:solidFill>
                <a:latin typeface="Arial" charset="0"/>
              </a:rPr>
              <a:t>về </a:t>
            </a:r>
            <a:r>
              <a:rPr lang="en-US" sz="1850" b="1" kern="0">
                <a:solidFill>
                  <a:srgbClr val="0000FF"/>
                </a:solidFill>
                <a:latin typeface="Arial" charset="0"/>
              </a:rPr>
              <a:t>việc phát tin dự báo, cảnh báo thiên </a:t>
            </a:r>
            <a:r>
              <a:rPr lang="en-US" sz="1850" b="1" kern="0" smtClean="0">
                <a:solidFill>
                  <a:srgbClr val="0000FF"/>
                </a:solidFill>
                <a:latin typeface="Arial" charset="0"/>
              </a:rPr>
              <a:t>tai; quy </a:t>
            </a:r>
            <a:r>
              <a:rPr lang="en-US" sz="1850" b="1" kern="0">
                <a:solidFill>
                  <a:srgbClr val="0000FF"/>
                </a:solidFill>
                <a:latin typeface="Arial" charset="0"/>
              </a:rPr>
              <a:t>định cụ thể trách nhiệm trong ứng phó thiên </a:t>
            </a:r>
            <a:r>
              <a:rPr lang="en-US" sz="1850" b="1" kern="0" smtClean="0">
                <a:solidFill>
                  <a:srgbClr val="0000FF"/>
                </a:solidFill>
                <a:latin typeface="Arial" charset="0"/>
              </a:rPr>
              <a:t>tai; quy </a:t>
            </a:r>
            <a:r>
              <a:rPr lang="en-US" sz="1850" b="1" kern="0">
                <a:solidFill>
                  <a:srgbClr val="0000FF"/>
                </a:solidFill>
                <a:latin typeface="Arial" charset="0"/>
              </a:rPr>
              <a:t>định các nội dung hoạt động và trách nhiệm thực hiện công tác tìm kiếm cứu nạn</a:t>
            </a:r>
          </a:p>
          <a:p>
            <a:pPr indent="-457200" algn="just" eaLnBrk="1" hangingPunct="1">
              <a:lnSpc>
                <a:spcPct val="105000"/>
              </a:lnSpc>
              <a:spcBef>
                <a:spcPts val="800"/>
              </a:spcBef>
              <a:spcAft>
                <a:spcPts val="0"/>
              </a:spcAft>
              <a:buClr>
                <a:srgbClr val="FF0000"/>
              </a:buClr>
              <a:buFont typeface="Wingdings" panose="05000000000000000000" pitchFamily="2" charset="2"/>
              <a:buChar char="Ø"/>
              <a:defRPr/>
            </a:pPr>
            <a:r>
              <a:rPr lang="vi-VN" sz="1850" b="1" kern="0" smtClean="0">
                <a:solidFill>
                  <a:srgbClr val="0000FF"/>
                </a:solidFill>
                <a:latin typeface="Arial" charset="0"/>
              </a:rPr>
              <a:t>Thực </a:t>
            </a:r>
            <a:r>
              <a:rPr lang="vi-VN" sz="1850" b="1" kern="0">
                <a:solidFill>
                  <a:srgbClr val="0000FF"/>
                </a:solidFill>
                <a:latin typeface="Arial" charset="0"/>
              </a:rPr>
              <a:t>hiện biện pháp bảo đảm an toàn đối với nhà cửa, công sở, bệnh viện, trường học, kho tàng, công trình và cơ sở kinh tế, an ninh, quốc </a:t>
            </a:r>
            <a:r>
              <a:rPr lang="vi-VN" sz="1850" b="1" kern="0" smtClean="0">
                <a:solidFill>
                  <a:srgbClr val="0000FF"/>
                </a:solidFill>
                <a:latin typeface="Arial" charset="0"/>
              </a:rPr>
              <a:t>phòng</a:t>
            </a:r>
            <a:r>
              <a:rPr lang="en-US" sz="1850" b="1" kern="0" smtClean="0">
                <a:solidFill>
                  <a:srgbClr val="0000FF"/>
                </a:solidFill>
                <a:latin typeface="Arial" charset="0"/>
              </a:rPr>
              <a:t> </a:t>
            </a:r>
            <a:r>
              <a:rPr lang="en-US" sz="1850" b="1" kern="0" smtClean="0">
                <a:solidFill>
                  <a:srgbClr val="FF3399"/>
                </a:solidFill>
                <a:latin typeface="Arial" charset="0"/>
              </a:rPr>
              <a:t>(Điểm c, Khoản 1, Điều 26).</a:t>
            </a:r>
          </a:p>
          <a:p>
            <a:pPr indent="-457200" algn="just" eaLnBrk="1" hangingPunct="1">
              <a:lnSpc>
                <a:spcPct val="105000"/>
              </a:lnSpc>
              <a:spcBef>
                <a:spcPts val="800"/>
              </a:spcBef>
              <a:spcAft>
                <a:spcPts val="0"/>
              </a:spcAft>
              <a:buClr>
                <a:srgbClr val="FF0000"/>
              </a:buClr>
              <a:buFont typeface="Wingdings" panose="05000000000000000000" pitchFamily="2" charset="2"/>
              <a:buChar char="Ø"/>
              <a:defRPr/>
            </a:pPr>
            <a:r>
              <a:rPr lang="vi-VN" sz="1850" b="1" kern="0" smtClean="0">
                <a:solidFill>
                  <a:srgbClr val="0000FF"/>
                </a:solidFill>
                <a:latin typeface="Arial" charset="0"/>
              </a:rPr>
              <a:t>Chủ </a:t>
            </a:r>
            <a:r>
              <a:rPr lang="vi-VN" sz="1850" b="1" kern="0">
                <a:solidFill>
                  <a:srgbClr val="0000FF"/>
                </a:solidFill>
                <a:latin typeface="Arial" charset="0"/>
              </a:rPr>
              <a:t>tịch </a:t>
            </a:r>
            <a:r>
              <a:rPr lang="en-US" sz="1850" b="1" kern="0" smtClean="0">
                <a:solidFill>
                  <a:srgbClr val="0000FF"/>
                </a:solidFill>
                <a:latin typeface="Arial" charset="0"/>
              </a:rPr>
              <a:t>UBND </a:t>
            </a:r>
            <a:r>
              <a:rPr lang="vi-VN" sz="1850" b="1" kern="0" smtClean="0">
                <a:solidFill>
                  <a:srgbClr val="0000FF"/>
                </a:solidFill>
                <a:latin typeface="Arial" charset="0"/>
              </a:rPr>
              <a:t>cấp </a:t>
            </a:r>
            <a:r>
              <a:rPr lang="vi-VN" sz="1850" b="1" kern="0">
                <a:solidFill>
                  <a:srgbClr val="0000FF"/>
                </a:solidFill>
                <a:latin typeface="Arial" charset="0"/>
              </a:rPr>
              <a:t>huyện và cấp xã trong phạm vi thẩm quyền có trách nhiệm huy động lực lượng, vật tư, phương tiện, trang thiết bị, nhu yếu phẩm đã được chuẩn bị theo phương châm bốn tại chỗ để ứng phó thiên tai và cứu trợ khẩn cấp tại địa </a:t>
            </a:r>
            <a:r>
              <a:rPr lang="vi-VN" sz="1850" b="1" kern="0" smtClean="0">
                <a:solidFill>
                  <a:srgbClr val="0000FF"/>
                </a:solidFill>
                <a:latin typeface="Arial" charset="0"/>
              </a:rPr>
              <a:t>phương</a:t>
            </a:r>
            <a:r>
              <a:rPr lang="en-US" sz="1850" b="1" kern="0" smtClean="0">
                <a:solidFill>
                  <a:srgbClr val="0000FF"/>
                </a:solidFill>
                <a:latin typeface="Arial" charset="0"/>
              </a:rPr>
              <a:t> </a:t>
            </a:r>
            <a:r>
              <a:rPr lang="en-US" sz="1850" b="1" kern="0" smtClean="0">
                <a:solidFill>
                  <a:srgbClr val="FF3399"/>
                </a:solidFill>
                <a:latin typeface="Arial" charset="0"/>
              </a:rPr>
              <a:t>(Khoản 1, Điều 28).</a:t>
            </a:r>
          </a:p>
          <a:p>
            <a:pPr indent="-457200" algn="just" eaLnBrk="1" hangingPunct="1">
              <a:lnSpc>
                <a:spcPct val="105000"/>
              </a:lnSpc>
              <a:spcBef>
                <a:spcPts val="800"/>
              </a:spcBef>
              <a:spcAft>
                <a:spcPts val="0"/>
              </a:spcAft>
              <a:buClr>
                <a:srgbClr val="FF0000"/>
              </a:buClr>
              <a:buFont typeface="Wingdings" panose="05000000000000000000" pitchFamily="2" charset="2"/>
              <a:buChar char="Ø"/>
              <a:defRPr/>
            </a:pPr>
            <a:r>
              <a:rPr lang="vi-VN" sz="1850" b="1" kern="0" smtClean="0">
                <a:solidFill>
                  <a:srgbClr val="0000FF"/>
                </a:solidFill>
                <a:latin typeface="Arial" charset="0"/>
              </a:rPr>
              <a:t>Chủ </a:t>
            </a:r>
            <a:r>
              <a:rPr lang="vi-VN" sz="1850" b="1" kern="0">
                <a:solidFill>
                  <a:srgbClr val="0000FF"/>
                </a:solidFill>
                <a:latin typeface="Arial" charset="0"/>
              </a:rPr>
              <a:t>tịch </a:t>
            </a:r>
            <a:r>
              <a:rPr lang="en-US" sz="1850" b="1" kern="0" smtClean="0">
                <a:solidFill>
                  <a:srgbClr val="0000FF"/>
                </a:solidFill>
                <a:latin typeface="Arial" charset="0"/>
              </a:rPr>
              <a:t>UBND </a:t>
            </a:r>
            <a:r>
              <a:rPr lang="vi-VN" sz="1850" b="1" kern="0" smtClean="0">
                <a:solidFill>
                  <a:srgbClr val="0000FF"/>
                </a:solidFill>
                <a:latin typeface="Arial" charset="0"/>
              </a:rPr>
              <a:t>cấp </a:t>
            </a:r>
            <a:r>
              <a:rPr lang="vi-VN" sz="1850" b="1" kern="0">
                <a:solidFill>
                  <a:srgbClr val="0000FF"/>
                </a:solidFill>
                <a:latin typeface="Arial" charset="0"/>
              </a:rPr>
              <a:t>tỉnh có thẩm quyền huy động lực lượng, vật tư, phương tiện, trang thiết bị, nhu yếu phẩm của tổ chức, hộ gia đình, cá nhân trên địa bàn để phục vụ ứng phó thiên tai và cứu trợ khẩn </a:t>
            </a:r>
            <a:r>
              <a:rPr lang="vi-VN" sz="1850" b="1" kern="0" smtClean="0">
                <a:solidFill>
                  <a:srgbClr val="0000FF"/>
                </a:solidFill>
                <a:latin typeface="Arial" charset="0"/>
              </a:rPr>
              <a:t>cấp</a:t>
            </a:r>
            <a:r>
              <a:rPr lang="en-US" sz="1850" b="1" kern="0">
                <a:solidFill>
                  <a:srgbClr val="0000FF"/>
                </a:solidFill>
                <a:latin typeface="Arial" charset="0"/>
              </a:rPr>
              <a:t> </a:t>
            </a:r>
            <a:r>
              <a:rPr lang="en-US" sz="1850" b="1" kern="0" smtClean="0">
                <a:solidFill>
                  <a:srgbClr val="FF3399"/>
                </a:solidFill>
                <a:latin typeface="Arial" charset="0"/>
              </a:rPr>
              <a:t>(Khoản 2, Điều 28).</a:t>
            </a:r>
          </a:p>
          <a:p>
            <a:pPr indent="-457200" algn="just" eaLnBrk="1" hangingPunct="1">
              <a:lnSpc>
                <a:spcPct val="105000"/>
              </a:lnSpc>
              <a:spcBef>
                <a:spcPts val="800"/>
              </a:spcBef>
              <a:spcAft>
                <a:spcPts val="0"/>
              </a:spcAft>
              <a:buClr>
                <a:srgbClr val="FF0000"/>
              </a:buClr>
              <a:buFont typeface="Wingdings" panose="05000000000000000000" pitchFamily="2" charset="2"/>
              <a:buChar char="Ø"/>
              <a:defRPr/>
            </a:pPr>
            <a:r>
              <a:rPr lang="vi-VN" sz="1850" b="1" kern="0" smtClean="0">
                <a:solidFill>
                  <a:srgbClr val="0000FF"/>
                </a:solidFill>
                <a:latin typeface="Arial" charset="0"/>
              </a:rPr>
              <a:t>Lập </a:t>
            </a:r>
            <a:r>
              <a:rPr lang="vi-VN" sz="1850" b="1" kern="0">
                <a:solidFill>
                  <a:srgbClr val="0000FF"/>
                </a:solidFill>
                <a:latin typeface="Arial" charset="0"/>
              </a:rPr>
              <a:t>các trạm cấp cứu tạm thời hoặc trưng dụng có thời hạn trụ sở cơ quan, trường học, cơ sở y tế tại khu vực có thiên tai để tiếp nhận cấp cứu người bị </a:t>
            </a:r>
            <a:r>
              <a:rPr lang="vi-VN" sz="1850" b="1" kern="0" smtClean="0">
                <a:solidFill>
                  <a:srgbClr val="0000FF"/>
                </a:solidFill>
                <a:latin typeface="Arial" charset="0"/>
              </a:rPr>
              <a:t>nạn</a:t>
            </a:r>
            <a:r>
              <a:rPr lang="en-US" sz="1850" b="1" kern="0" smtClean="0">
                <a:solidFill>
                  <a:srgbClr val="0000FF"/>
                </a:solidFill>
                <a:latin typeface="Arial" charset="0"/>
              </a:rPr>
              <a:t> </a:t>
            </a:r>
            <a:r>
              <a:rPr lang="en-US" sz="1850" b="1" kern="0" smtClean="0">
                <a:solidFill>
                  <a:srgbClr val="FF3399"/>
                </a:solidFill>
                <a:latin typeface="Arial" charset="0"/>
              </a:rPr>
              <a:t>(Điểm c, Khoản 1, Điều 29).</a:t>
            </a:r>
            <a:endParaRPr lang="en-US" sz="1850" b="1" kern="0">
              <a:solidFill>
                <a:srgbClr val="FF3399"/>
              </a:solidFill>
              <a:latin typeface="Arial" charset="0"/>
            </a:endParaRPr>
          </a:p>
        </p:txBody>
      </p:sp>
      <p:sp>
        <p:nvSpPr>
          <p:cNvPr id="5" name="AutoShape 16"/>
          <p:cNvSpPr>
            <a:spLocks noChangeArrowheads="1"/>
          </p:cNvSpPr>
          <p:nvPr/>
        </p:nvSpPr>
        <p:spPr bwMode="gray">
          <a:xfrm>
            <a:off x="1828800" y="176512"/>
            <a:ext cx="7132320" cy="73152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ỨNG PHÓ THIÊN TAI (Điều 24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29)  06 Điều</a:t>
            </a:r>
            <a:endParaRPr lang="en-US" b="1">
              <a:solidFill>
                <a:srgbClr val="000066"/>
              </a:solidFill>
              <a:latin typeface="Arial" panose="020B0604020202020204" pitchFamily="34" charset="0"/>
              <a:cs typeface="Arial" panose="020B0604020202020204" pitchFamily="34" charset="0"/>
            </a:endParaRPr>
          </a:p>
        </p:txBody>
      </p:sp>
      <p:sp>
        <p:nvSpPr>
          <p:cNvPr id="7" name="AutoShape 16"/>
          <p:cNvSpPr>
            <a:spLocks noChangeArrowheads="1"/>
          </p:cNvSpPr>
          <p:nvPr/>
        </p:nvSpPr>
        <p:spPr bwMode="gray">
          <a:xfrm>
            <a:off x="76200" y="166048"/>
            <a:ext cx="1646440" cy="73152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MỤC 2</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5614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1200"/>
              </a:spcBef>
              <a:spcAft>
                <a:spcPts val="0"/>
              </a:spcAft>
              <a:buClr>
                <a:srgbClr val="FF0000"/>
              </a:buClr>
              <a:buNone/>
              <a:defRPr/>
            </a:pPr>
            <a:r>
              <a:rPr lang="en-US" sz="2000" b="1" kern="0">
                <a:solidFill>
                  <a:srgbClr val="0000FF"/>
                </a:solidFill>
                <a:latin typeface="Arial" charset="0"/>
              </a:rPr>
              <a:t>Trong đó </a:t>
            </a:r>
            <a:r>
              <a:rPr lang="en-US" sz="2000" b="1" kern="0" smtClean="0">
                <a:solidFill>
                  <a:srgbClr val="0000FF"/>
                </a:solidFill>
                <a:latin typeface="Arial" charset="0"/>
              </a:rPr>
              <a:t>quy </a:t>
            </a:r>
            <a:r>
              <a:rPr lang="en-US" sz="2000" b="1" kern="0">
                <a:solidFill>
                  <a:srgbClr val="0000FF"/>
                </a:solidFill>
                <a:latin typeface="Arial" charset="0"/>
              </a:rPr>
              <a:t>định </a:t>
            </a:r>
            <a:r>
              <a:rPr lang="en-US" sz="2000" b="1" kern="0" smtClean="0">
                <a:solidFill>
                  <a:srgbClr val="0000FF"/>
                </a:solidFill>
                <a:latin typeface="Arial" charset="0"/>
              </a:rPr>
              <a:t>trách </a:t>
            </a:r>
            <a:r>
              <a:rPr lang="en-US" sz="2000" b="1" kern="0">
                <a:solidFill>
                  <a:srgbClr val="0000FF"/>
                </a:solidFill>
                <a:latin typeface="Arial" charset="0"/>
              </a:rPr>
              <a:t>nhiệm của </a:t>
            </a:r>
            <a:r>
              <a:rPr lang="en-US" sz="2000" b="1" kern="0" smtClean="0">
                <a:solidFill>
                  <a:srgbClr val="0000FF"/>
                </a:solidFill>
                <a:latin typeface="Arial" charset="0"/>
              </a:rPr>
              <a:t>UBND, BCH phòng</a:t>
            </a:r>
            <a:r>
              <a:rPr lang="en-US" sz="2000" b="1" kern="0">
                <a:solidFill>
                  <a:srgbClr val="0000FF"/>
                </a:solidFill>
                <a:latin typeface="Arial" charset="0"/>
              </a:rPr>
              <a:t>, chống thiên tai và tìm kiếm cứu nạn </a:t>
            </a:r>
            <a:r>
              <a:rPr lang="en-US" sz="2000" b="1" kern="0" smtClean="0">
                <a:solidFill>
                  <a:srgbClr val="0000FF"/>
                </a:solidFill>
                <a:latin typeface="Arial" charset="0"/>
              </a:rPr>
              <a:t>các; quy </a:t>
            </a:r>
            <a:r>
              <a:rPr lang="en-US" sz="2000" b="1" kern="0">
                <a:solidFill>
                  <a:srgbClr val="0000FF"/>
                </a:solidFill>
                <a:latin typeface="Arial" charset="0"/>
              </a:rPr>
              <a:t>định các hình thức, đối tượng và nguồn lực cứu trợ, hỗ </a:t>
            </a:r>
            <a:r>
              <a:rPr lang="en-US" sz="2000" b="1" kern="0" smtClean="0">
                <a:solidFill>
                  <a:srgbClr val="0000FF"/>
                </a:solidFill>
                <a:latin typeface="Arial" charset="0"/>
              </a:rPr>
              <a:t>trợ; quy </a:t>
            </a:r>
            <a:r>
              <a:rPr lang="en-US" sz="2000" b="1" kern="0">
                <a:solidFill>
                  <a:srgbClr val="0000FF"/>
                </a:solidFill>
                <a:latin typeface="Arial" charset="0"/>
              </a:rPr>
              <a:t>định về thẩm quyền huy động, quyên góp và phân bổ nguồn lực cứu trợ, hỗ trợ để khắc phục hậu quả thiên </a:t>
            </a:r>
            <a:r>
              <a:rPr lang="en-US" sz="2000" b="1" kern="0" smtClean="0">
                <a:solidFill>
                  <a:srgbClr val="0000FF"/>
                </a:solidFill>
                <a:latin typeface="Arial" charset="0"/>
              </a:rPr>
              <a:t>tai</a:t>
            </a: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000" b="1" kern="0" smtClean="0">
                <a:solidFill>
                  <a:srgbClr val="0000FF"/>
                </a:solidFill>
                <a:latin typeface="Arial" charset="0"/>
              </a:rPr>
              <a:t>Sửa </a:t>
            </a:r>
            <a:r>
              <a:rPr lang="vi-VN" sz="2000" b="1" kern="0">
                <a:solidFill>
                  <a:srgbClr val="0000FF"/>
                </a:solidFill>
                <a:latin typeface="Arial" charset="0"/>
              </a:rPr>
              <a:t>chữa, khôi phục, nâng cấp công trình phòng, chống thiên tai, giao thông, thông tin, thủy lợi, điện lực, trường học, cơ sở y tế và công trình hạ tầng công cộng; tổ chức tuyên truyền nâng cao nhận thức và năng lực của cộng đồng về phòng, chống thiên tai</a:t>
            </a:r>
            <a:r>
              <a:rPr lang="en-US" sz="2000" b="1" kern="0">
                <a:solidFill>
                  <a:srgbClr val="0000FF"/>
                </a:solidFill>
                <a:latin typeface="Arial" charset="0"/>
              </a:rPr>
              <a:t> </a:t>
            </a:r>
            <a:r>
              <a:rPr lang="en-US" sz="2000" b="1" kern="0">
                <a:solidFill>
                  <a:srgbClr val="FF3399"/>
                </a:solidFill>
                <a:latin typeface="Arial" charset="0"/>
              </a:rPr>
              <a:t>(Điểm e, Khoản 1, Điều 30</a:t>
            </a:r>
            <a:r>
              <a:rPr lang="en-US" sz="2000" b="1" kern="0" smtClean="0">
                <a:solidFill>
                  <a:srgbClr val="FF3399"/>
                </a:solidFill>
                <a:latin typeface="Arial" charset="0"/>
              </a:rPr>
              <a:t>).</a:t>
            </a: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000" b="1" kern="0" smtClean="0">
                <a:solidFill>
                  <a:srgbClr val="FF3399"/>
                </a:solidFill>
                <a:latin typeface="Arial" charset="0"/>
              </a:rPr>
              <a:t>Cứu </a:t>
            </a:r>
            <a:r>
              <a:rPr lang="vi-VN" sz="2000" b="1" kern="0">
                <a:solidFill>
                  <a:srgbClr val="FF3399"/>
                </a:solidFill>
                <a:latin typeface="Arial" charset="0"/>
              </a:rPr>
              <a:t>trợ khẩn cấp</a:t>
            </a:r>
            <a:r>
              <a:rPr lang="vi-VN" sz="2000" b="1" kern="0">
                <a:solidFill>
                  <a:srgbClr val="0000FF"/>
                </a:solidFill>
                <a:latin typeface="Arial" charset="0"/>
              </a:rPr>
              <a:t> được thực hiện trong và ngay sau khi thiên tai xảy ra, tập trung vào thực hiện hoạt động hỗ trợ lương thực, thực phẩm, thuốc chữa bệnh và nhu yếu phẩm thiết yếu khác để ổn định đời sống của người dân, vệ sinh môi trường, phòng chống dịch bệnh ở khu vực bị tác động của thiên tai</a:t>
            </a:r>
            <a:r>
              <a:rPr lang="en-US" sz="2000" b="1" kern="0">
                <a:solidFill>
                  <a:srgbClr val="0000FF"/>
                </a:solidFill>
                <a:latin typeface="Arial" charset="0"/>
              </a:rPr>
              <a:t> </a:t>
            </a:r>
            <a:r>
              <a:rPr lang="en-US" sz="2000" b="1" kern="0">
                <a:solidFill>
                  <a:srgbClr val="FF3399"/>
                </a:solidFill>
                <a:latin typeface="Arial" charset="0"/>
              </a:rPr>
              <a:t>(Điểm a, Khoản 1, Điều 32</a:t>
            </a:r>
            <a:r>
              <a:rPr lang="en-US" sz="2000" b="1" kern="0" smtClean="0">
                <a:solidFill>
                  <a:srgbClr val="FF3399"/>
                </a:solidFill>
                <a:latin typeface="Arial" charset="0"/>
              </a:rPr>
              <a:t>).</a:t>
            </a:r>
          </a:p>
        </p:txBody>
      </p:sp>
      <p:sp>
        <p:nvSpPr>
          <p:cNvPr id="5" name="AutoShape 16"/>
          <p:cNvSpPr>
            <a:spLocks noChangeArrowheads="1"/>
          </p:cNvSpPr>
          <p:nvPr/>
        </p:nvSpPr>
        <p:spPr bwMode="gray">
          <a:xfrm>
            <a:off x="1828800" y="166048"/>
            <a:ext cx="71323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KHẮC PHỤC HẬU QUẢ THIÊN TAI (Điều 30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33)   04 Điều</a:t>
            </a:r>
            <a:endParaRPr lang="en-US" b="1">
              <a:solidFill>
                <a:srgbClr val="000066"/>
              </a:solidFill>
              <a:latin typeface="Arial" panose="020B0604020202020204" pitchFamily="34" charset="0"/>
              <a:cs typeface="Arial" panose="020B0604020202020204" pitchFamily="34" charset="0"/>
            </a:endParaRPr>
          </a:p>
        </p:txBody>
      </p:sp>
      <p:sp>
        <p:nvSpPr>
          <p:cNvPr id="7" name="AutoShape 16"/>
          <p:cNvSpPr>
            <a:spLocks noChangeArrowheads="1"/>
          </p:cNvSpPr>
          <p:nvPr/>
        </p:nvSpPr>
        <p:spPr bwMode="gray">
          <a:xfrm>
            <a:off x="76200" y="166048"/>
            <a:ext cx="16459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MỤC 3</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827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Theo </a:t>
            </a:r>
            <a:r>
              <a:rPr lang="es-MX" sz="2350" b="1" kern="0">
                <a:solidFill>
                  <a:srgbClr val="0000FF"/>
                </a:solidFill>
                <a:latin typeface="Arial" charset="0"/>
              </a:rPr>
              <a:t>quy định tại Điều 8 Luật phổ biến, giáo dục pháp luật, </a:t>
            </a:r>
            <a:r>
              <a:rPr lang="es-MX" sz="2350" b="1" kern="0">
                <a:solidFill>
                  <a:srgbClr val="FF0066"/>
                </a:solidFill>
                <a:latin typeface="Arial" charset="0"/>
              </a:rPr>
              <a:t>Ngày Pháp luật (ngày 09/11 hằng năm) được tổ chức để tôn vinh Hiến pháp, pháp luật</a:t>
            </a:r>
            <a:r>
              <a:rPr lang="es-MX" sz="2350" b="1" kern="0">
                <a:solidFill>
                  <a:srgbClr val="0000FF"/>
                </a:solidFill>
                <a:latin typeface="Arial" charset="0"/>
              </a:rPr>
              <a:t>, đồng thời tăng cường nhận thức cho mọi người về vai trò của luật pháp trong đời </a:t>
            </a:r>
            <a:r>
              <a:rPr lang="es-MX" sz="2350" b="1" kern="0" smtClean="0">
                <a:solidFill>
                  <a:srgbClr val="0000FF"/>
                </a:solidFill>
                <a:latin typeface="Arial" charset="0"/>
              </a:rPr>
              <a:t>sống </a:t>
            </a:r>
            <a:r>
              <a:rPr lang="es-MX" sz="2350" b="1" kern="0">
                <a:solidFill>
                  <a:srgbClr val="0000FF"/>
                </a:solidFill>
                <a:latin typeface="Arial" charset="0"/>
              </a:rPr>
              <a:t>và sinh hoạt hàng ngày của người </a:t>
            </a:r>
            <a:r>
              <a:rPr lang="es-MX" sz="2350" b="1" kern="0" smtClean="0">
                <a:solidFill>
                  <a:srgbClr val="0000FF"/>
                </a:solidFill>
                <a:latin typeface="Arial" charset="0"/>
              </a:rPr>
              <a:t>dân; trong </a:t>
            </a:r>
            <a:r>
              <a:rPr lang="es-MX" sz="2350" b="1" kern="0">
                <a:solidFill>
                  <a:srgbClr val="0000FF"/>
                </a:solidFill>
                <a:latin typeface="Arial" charset="0"/>
              </a:rPr>
              <a:t>hoạt động quản lý Nhà nước, hoạt </a:t>
            </a:r>
            <a:r>
              <a:rPr lang="es-MX" sz="2350" b="1" kern="0" smtClean="0">
                <a:solidFill>
                  <a:srgbClr val="0000FF"/>
                </a:solidFill>
                <a:latin typeface="Arial" charset="0"/>
              </a:rPr>
              <a:t>động KT-XH. </a:t>
            </a:r>
          </a:p>
          <a:p>
            <a:pPr indent="-457200" algn="just" eaLnBrk="1" hangingPunct="1">
              <a:lnSpc>
                <a:spcPct val="110000"/>
              </a:lnSpc>
              <a:spcBef>
                <a:spcPts val="1800"/>
              </a:spcBef>
              <a:spcAft>
                <a:spcPts val="0"/>
              </a:spcAft>
              <a:buClr>
                <a:srgbClr val="FF0000"/>
              </a:buClr>
              <a:buFont typeface="Wingdings" pitchFamily="2" charset="2"/>
              <a:buChar char="Ø"/>
              <a:defRPr/>
            </a:pPr>
            <a:r>
              <a:rPr lang="es-MX" sz="2350" b="1" kern="0" smtClean="0">
                <a:solidFill>
                  <a:srgbClr val="0000FF"/>
                </a:solidFill>
                <a:latin typeface="Arial" charset="0"/>
              </a:rPr>
              <a:t>Thông </a:t>
            </a:r>
            <a:r>
              <a:rPr lang="es-MX" sz="2350" b="1" kern="0">
                <a:solidFill>
                  <a:srgbClr val="0000FF"/>
                </a:solidFill>
                <a:latin typeface="Arial" charset="0"/>
              </a:rPr>
              <a:t>qua Ngày Pháp luật giúp cho mọi tổ chức, cá nhân công dân có </a:t>
            </a:r>
            <a:r>
              <a:rPr lang="es-MX" sz="2350" b="1" kern="0">
                <a:solidFill>
                  <a:srgbClr val="FF0066"/>
                </a:solidFill>
                <a:latin typeface="Arial" charset="0"/>
              </a:rPr>
              <a:t>ý thức tuân thủ pháp luật tốt hơn</a:t>
            </a:r>
            <a:r>
              <a:rPr lang="es-MX" sz="2350" b="1" kern="0">
                <a:solidFill>
                  <a:srgbClr val="0000FF"/>
                </a:solidFill>
                <a:latin typeface="Arial" charset="0"/>
              </a:rPr>
              <a:t>, là dịp để đánh giá lại những </a:t>
            </a:r>
            <a:r>
              <a:rPr lang="es-MX" sz="2350" b="1" kern="0">
                <a:solidFill>
                  <a:srgbClr val="FF0066"/>
                </a:solidFill>
                <a:latin typeface="Arial" charset="0"/>
              </a:rPr>
              <a:t>kết quả đã đạt được và những hạn chế</a:t>
            </a:r>
            <a:r>
              <a:rPr lang="es-MX" sz="2350" b="1" kern="0">
                <a:solidFill>
                  <a:srgbClr val="0000FF"/>
                </a:solidFill>
                <a:latin typeface="Arial" charset="0"/>
              </a:rPr>
              <a:t> trong hoạt động xây dựng, thực thi pháp </a:t>
            </a:r>
            <a:r>
              <a:rPr lang="es-MX" sz="2350" b="1" kern="0" smtClean="0">
                <a:solidFill>
                  <a:srgbClr val="0000FF"/>
                </a:solidFill>
                <a:latin typeface="Arial" charset="0"/>
              </a:rPr>
              <a:t>luật; từ </a:t>
            </a:r>
            <a:r>
              <a:rPr lang="es-MX" sz="2350" b="1" kern="0">
                <a:solidFill>
                  <a:srgbClr val="0000FF"/>
                </a:solidFill>
                <a:latin typeface="Arial" charset="0"/>
              </a:rPr>
              <a:t>đó </a:t>
            </a:r>
            <a:r>
              <a:rPr lang="es-MX" sz="2350" b="1" kern="0">
                <a:solidFill>
                  <a:srgbClr val="FF0066"/>
                </a:solidFill>
                <a:latin typeface="Arial" charset="0"/>
              </a:rPr>
              <a:t>hoàn thiện hơn hệ thống pháp luật</a:t>
            </a:r>
            <a:r>
              <a:rPr lang="es-MX" sz="2350" b="1" kern="0">
                <a:solidFill>
                  <a:srgbClr val="0000FF"/>
                </a:solidFill>
                <a:latin typeface="Arial" charset="0"/>
              </a:rPr>
              <a:t>, cũng như cải thiện, nâng cao hoạt động của hệ thống tư </a:t>
            </a:r>
            <a:r>
              <a:rPr lang="es-MX" sz="2350" b="1" kern="0" smtClean="0">
                <a:solidFill>
                  <a:srgbClr val="0000FF"/>
                </a:solidFill>
                <a:latin typeface="Arial" charset="0"/>
              </a:rPr>
              <a:t>pháp.</a:t>
            </a:r>
            <a:endParaRPr lang="es-MX" sz="2350" b="1" kern="0">
              <a:solidFill>
                <a:srgbClr val="0000FF"/>
              </a:solidFill>
              <a:latin typeface="Arial" charset="0"/>
            </a:endParaRPr>
          </a:p>
        </p:txBody>
      </p:sp>
    </p:spTree>
    <p:extLst>
      <p:ext uri="{BB962C8B-B14F-4D97-AF65-F5344CB8AC3E}">
        <p14:creationId xmlns:p14="http://schemas.microsoft.com/office/powerpoint/2010/main" val="17694320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Hỗ </a:t>
            </a:r>
            <a:r>
              <a:rPr lang="vi-VN" sz="1950" b="1" kern="0">
                <a:solidFill>
                  <a:srgbClr val="0000FF"/>
                </a:solidFill>
                <a:latin typeface="Arial" charset="0"/>
              </a:rPr>
              <a:t>trợ trung hạn được thực hiện tiếp theo cứu trợ khẩn cấp, tập trung vào hỗ trợ giống cây trồng, vật nuôi, vật tư, trang thiết bị, nhiên liệu thiết yếu khác để phục hồi sản xuất; cung ứng vật tư, hàng hóa thiết yếu và thực hiện các biện pháp quản lý giá, bình ổn thị trường; sửa chữa, khôi phục trụ sở, công trình phòng, chống thiên tai, giao thông, thông tin, thủy lợi, cấp nước sinh hoạt, điện lực, trường học, cơ sở y tế và công trình hạ tầng thiết yếu khác bị thiệt </a:t>
            </a:r>
            <a:r>
              <a:rPr lang="vi-VN" sz="1950" b="1" kern="0" smtClean="0">
                <a:solidFill>
                  <a:srgbClr val="0000FF"/>
                </a:solidFill>
                <a:latin typeface="Arial" charset="0"/>
              </a:rPr>
              <a:t>hại</a:t>
            </a:r>
            <a:r>
              <a:rPr lang="en-US" sz="1950" b="1" kern="0" smtClean="0">
                <a:solidFill>
                  <a:srgbClr val="0000FF"/>
                </a:solidFill>
                <a:latin typeface="Arial" charset="0"/>
              </a:rPr>
              <a:t> </a:t>
            </a:r>
            <a:r>
              <a:rPr lang="en-US" sz="1950" b="1" kern="0">
                <a:solidFill>
                  <a:srgbClr val="FF3399"/>
                </a:solidFill>
                <a:latin typeface="Arial" charset="0"/>
              </a:rPr>
              <a:t>(Điểm a, Khoản </a:t>
            </a:r>
            <a:r>
              <a:rPr lang="en-US" sz="1950" b="1" kern="0" smtClean="0">
                <a:solidFill>
                  <a:srgbClr val="FF3399"/>
                </a:solidFill>
                <a:latin typeface="Arial" charset="0"/>
              </a:rPr>
              <a:t>2, </a:t>
            </a:r>
            <a:r>
              <a:rPr lang="en-US" sz="1950" b="1" kern="0">
                <a:solidFill>
                  <a:srgbClr val="FF3399"/>
                </a:solidFill>
                <a:latin typeface="Arial" charset="0"/>
              </a:rPr>
              <a:t>Điều 32</a:t>
            </a:r>
            <a:r>
              <a:rPr lang="en-US" sz="1950" b="1" kern="0" smtClean="0">
                <a:solidFill>
                  <a:srgbClr val="FF3399"/>
                </a:solidFill>
                <a:latin typeface="Arial" charset="0"/>
              </a:rPr>
              <a:t>).</a:t>
            </a: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Việc </a:t>
            </a:r>
            <a:r>
              <a:rPr lang="vi-VN" sz="1950" b="1" kern="0">
                <a:solidFill>
                  <a:srgbClr val="0000FF"/>
                </a:solidFill>
                <a:latin typeface="Arial" charset="0"/>
              </a:rPr>
              <a:t>huy động, quyên góp và phân bổ nguồn lực cứu trợ, hỗ trợ phải tuân theo quy định của pháp luật, căn cứ vào mức độ thiệt hại, chia sẻ thông tin và phối hợp với chính quyền địa phương nơi có đối tượng được hỗ trợ để bảo đảm công bằng, công khai và tránh trùng </a:t>
            </a:r>
            <a:r>
              <a:rPr lang="vi-VN" sz="1950" b="1" kern="0" smtClean="0">
                <a:solidFill>
                  <a:srgbClr val="0000FF"/>
                </a:solidFill>
                <a:latin typeface="Arial" charset="0"/>
              </a:rPr>
              <a:t>lặp</a:t>
            </a:r>
            <a:r>
              <a:rPr lang="en-US" sz="1950" b="1" kern="0" smtClean="0">
                <a:solidFill>
                  <a:srgbClr val="0000FF"/>
                </a:solidFill>
                <a:latin typeface="Arial" charset="0"/>
              </a:rPr>
              <a:t> </a:t>
            </a:r>
            <a:r>
              <a:rPr lang="en-US" sz="1950" b="1" kern="0" smtClean="0">
                <a:solidFill>
                  <a:srgbClr val="FF3399"/>
                </a:solidFill>
                <a:latin typeface="Arial" charset="0"/>
              </a:rPr>
              <a:t>(Điểm a, Khoản 1, Điều 33).</a:t>
            </a: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Việc </a:t>
            </a:r>
            <a:r>
              <a:rPr lang="vi-VN" sz="1950" b="1" kern="0">
                <a:solidFill>
                  <a:srgbClr val="0000FF"/>
                </a:solidFill>
                <a:latin typeface="Arial" charset="0"/>
              </a:rPr>
              <a:t>cứu trợ cần tập trung đáp ứng nhu cầu thiết yếu của người dân bị ảnh hưởng bởi thiên tai, đặc biệt là đối tượng dễ bị tổn </a:t>
            </a:r>
            <a:r>
              <a:rPr lang="vi-VN" sz="1950" b="1" kern="0" smtClean="0">
                <a:solidFill>
                  <a:srgbClr val="0000FF"/>
                </a:solidFill>
                <a:latin typeface="Arial" charset="0"/>
              </a:rPr>
              <a:t>thương</a:t>
            </a:r>
            <a:r>
              <a:rPr lang="en-US" sz="1950" b="1" kern="0" smtClean="0">
                <a:solidFill>
                  <a:srgbClr val="0000FF"/>
                </a:solidFill>
                <a:latin typeface="Arial" charset="0"/>
              </a:rPr>
              <a:t> </a:t>
            </a:r>
            <a:r>
              <a:rPr lang="en-US" sz="1950" b="1" kern="0">
                <a:solidFill>
                  <a:srgbClr val="FF3399"/>
                </a:solidFill>
                <a:latin typeface="Arial" charset="0"/>
              </a:rPr>
              <a:t>(Điểm </a:t>
            </a:r>
            <a:r>
              <a:rPr lang="en-US" sz="1950" b="1" kern="0" smtClean="0">
                <a:solidFill>
                  <a:srgbClr val="FF3399"/>
                </a:solidFill>
                <a:latin typeface="Arial" charset="0"/>
              </a:rPr>
              <a:t>b, </a:t>
            </a:r>
            <a:r>
              <a:rPr lang="en-US" sz="1950" b="1" kern="0">
                <a:solidFill>
                  <a:srgbClr val="FF3399"/>
                </a:solidFill>
                <a:latin typeface="Arial" charset="0"/>
              </a:rPr>
              <a:t>Khoản 1, Điều 33</a:t>
            </a:r>
            <a:r>
              <a:rPr lang="en-US" sz="1950" b="1" kern="0" smtClean="0">
                <a:solidFill>
                  <a:srgbClr val="FF3399"/>
                </a:solidFill>
                <a:latin typeface="Arial" charset="0"/>
              </a:rPr>
              <a:t>).</a:t>
            </a:r>
          </a:p>
        </p:txBody>
      </p:sp>
      <p:sp>
        <p:nvSpPr>
          <p:cNvPr id="5" name="AutoShape 16"/>
          <p:cNvSpPr>
            <a:spLocks noChangeArrowheads="1"/>
          </p:cNvSpPr>
          <p:nvPr/>
        </p:nvSpPr>
        <p:spPr bwMode="gray">
          <a:xfrm>
            <a:off x="1828800" y="166048"/>
            <a:ext cx="71323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KHẮC PHỤC HẬU QUẢ THIÊN TAI (Điều 30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33)   04 Điều</a:t>
            </a:r>
            <a:endParaRPr lang="en-US" b="1">
              <a:solidFill>
                <a:srgbClr val="000066"/>
              </a:solidFill>
              <a:latin typeface="Arial" panose="020B0604020202020204" pitchFamily="34" charset="0"/>
              <a:cs typeface="Arial" panose="020B0604020202020204" pitchFamily="34" charset="0"/>
            </a:endParaRPr>
          </a:p>
        </p:txBody>
      </p:sp>
      <p:sp>
        <p:nvSpPr>
          <p:cNvPr id="7" name="AutoShape 16"/>
          <p:cNvSpPr>
            <a:spLocks noChangeArrowheads="1"/>
          </p:cNvSpPr>
          <p:nvPr/>
        </p:nvSpPr>
        <p:spPr bwMode="gray">
          <a:xfrm>
            <a:off x="76200" y="166048"/>
            <a:ext cx="16459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MỤC 3</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15878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100" b="1" kern="0" smtClean="0">
                <a:solidFill>
                  <a:srgbClr val="0000FF"/>
                </a:solidFill>
                <a:latin typeface="Arial" charset="0"/>
              </a:rPr>
              <a:t>Ủy </a:t>
            </a:r>
            <a:r>
              <a:rPr lang="vi-VN" sz="2100" b="1" kern="0">
                <a:solidFill>
                  <a:srgbClr val="0000FF"/>
                </a:solidFill>
                <a:latin typeface="Arial" charset="0"/>
              </a:rPr>
              <a:t>ban nhân dân cấp tỉnh quyết định sử dụng Quỹ phòng, chống thiên tai địa phương để cứu trợ khẩn cấp và hỗ trợ trung hạn theo quy định về Quỹ phòng, chống thiên </a:t>
            </a:r>
            <a:r>
              <a:rPr lang="vi-VN" sz="2100" b="1" kern="0" smtClean="0">
                <a:solidFill>
                  <a:srgbClr val="0000FF"/>
                </a:solidFill>
                <a:latin typeface="Arial" charset="0"/>
              </a:rPr>
              <a:t>tai</a:t>
            </a:r>
            <a:r>
              <a:rPr lang="en-US" sz="2100" b="1" kern="0" smtClean="0">
                <a:solidFill>
                  <a:srgbClr val="0000FF"/>
                </a:solidFill>
                <a:latin typeface="Arial" charset="0"/>
              </a:rPr>
              <a:t> </a:t>
            </a:r>
            <a:br>
              <a:rPr lang="en-US" sz="2100" b="1" kern="0" smtClean="0">
                <a:solidFill>
                  <a:srgbClr val="0000FF"/>
                </a:solidFill>
                <a:latin typeface="Arial" charset="0"/>
              </a:rPr>
            </a:br>
            <a:r>
              <a:rPr lang="en-US" sz="2100" b="1" kern="0" smtClean="0">
                <a:solidFill>
                  <a:srgbClr val="FF3399"/>
                </a:solidFill>
                <a:latin typeface="Arial" charset="0"/>
              </a:rPr>
              <a:t>(Điểm b, Khoản 2, Điều 33).</a:t>
            </a: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100" b="1" kern="0" smtClean="0">
                <a:solidFill>
                  <a:srgbClr val="0000FF"/>
                </a:solidFill>
                <a:latin typeface="Arial" charset="0"/>
              </a:rPr>
              <a:t>Ủy </a:t>
            </a:r>
            <a:r>
              <a:rPr lang="vi-VN" sz="2100" b="1" kern="0">
                <a:solidFill>
                  <a:srgbClr val="0000FF"/>
                </a:solidFill>
                <a:latin typeface="Arial" charset="0"/>
              </a:rPr>
              <a:t>ban Trung ương Mặt trận Tổ quốc Việt Nam, Hội Chữ thập đỏ Việt Nam vận động quyên góp và phân bổ nguồn lực để cứu trợ khẩn cấp và hỗ trợ trung hạn; Ủy ban Mặt trận Tổ quốc Việt Nam và Hội chữ thập đỏ các cấp phối hợp với Ủy ban nhân dân cùng cấp tiếp nhận và phân bổ nguồn lực để cứu trợ khẩn cấp và hỗ trợ trung </a:t>
            </a:r>
            <a:r>
              <a:rPr lang="vi-VN" sz="2100" b="1" kern="0" smtClean="0">
                <a:solidFill>
                  <a:srgbClr val="0000FF"/>
                </a:solidFill>
                <a:latin typeface="Arial" charset="0"/>
              </a:rPr>
              <a:t>hạn</a:t>
            </a:r>
            <a:r>
              <a:rPr lang="en-US" sz="2100" b="1" kern="0" smtClean="0">
                <a:solidFill>
                  <a:srgbClr val="0000FF"/>
                </a:solidFill>
                <a:latin typeface="Arial" charset="0"/>
              </a:rPr>
              <a:t> </a:t>
            </a:r>
            <a:r>
              <a:rPr lang="en-US" sz="2100" b="1" kern="0">
                <a:solidFill>
                  <a:srgbClr val="FF3399"/>
                </a:solidFill>
                <a:latin typeface="Arial" charset="0"/>
              </a:rPr>
              <a:t>(Điểm </a:t>
            </a:r>
            <a:r>
              <a:rPr lang="en-US" sz="2100" b="1" kern="0" smtClean="0">
                <a:solidFill>
                  <a:srgbClr val="FF3399"/>
                </a:solidFill>
                <a:latin typeface="Arial" charset="0"/>
              </a:rPr>
              <a:t>c, </a:t>
            </a:r>
            <a:r>
              <a:rPr lang="en-US" sz="2100" b="1" kern="0">
                <a:solidFill>
                  <a:srgbClr val="FF3399"/>
                </a:solidFill>
                <a:latin typeface="Arial" charset="0"/>
              </a:rPr>
              <a:t>Khoản 2, Điều 33).</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vi-VN" sz="2100" b="1" kern="0" smtClean="0">
                <a:solidFill>
                  <a:srgbClr val="0000FF"/>
                </a:solidFill>
                <a:latin typeface="Arial" charset="0"/>
              </a:rPr>
              <a:t>Tổ </a:t>
            </a:r>
            <a:r>
              <a:rPr lang="vi-VN" sz="2100" b="1" kern="0">
                <a:solidFill>
                  <a:srgbClr val="0000FF"/>
                </a:solidFill>
                <a:latin typeface="Arial" charset="0"/>
              </a:rPr>
              <a:t>chức, cá nhân được phép quyên góp từ cộng đồng theo quy định của pháp luật có trách nhiệm phối hợp với Ủy ban nhân dân nơi được hỗ trợ để thực hiện cứu trợ khẩn cấp và hỗ trợ trung </a:t>
            </a:r>
            <a:r>
              <a:rPr lang="vi-VN" sz="2100" b="1" kern="0" smtClean="0">
                <a:solidFill>
                  <a:srgbClr val="0000FF"/>
                </a:solidFill>
                <a:latin typeface="Arial" charset="0"/>
              </a:rPr>
              <a:t>hạn</a:t>
            </a:r>
            <a:r>
              <a:rPr lang="en-US" sz="2100" b="1" kern="0">
                <a:solidFill>
                  <a:srgbClr val="0000FF"/>
                </a:solidFill>
                <a:latin typeface="Arial" charset="0"/>
              </a:rPr>
              <a:t> </a:t>
            </a:r>
            <a:r>
              <a:rPr lang="en-US" sz="2100" b="1" kern="0">
                <a:solidFill>
                  <a:srgbClr val="FF3399"/>
                </a:solidFill>
                <a:latin typeface="Arial" charset="0"/>
              </a:rPr>
              <a:t>(Điểm </a:t>
            </a:r>
            <a:r>
              <a:rPr lang="en-US" sz="2100" b="1" kern="0" smtClean="0">
                <a:solidFill>
                  <a:srgbClr val="FF3399"/>
                </a:solidFill>
                <a:latin typeface="Arial" charset="0"/>
              </a:rPr>
              <a:t>d, </a:t>
            </a:r>
            <a:r>
              <a:rPr lang="en-US" sz="2100" b="1" kern="0">
                <a:solidFill>
                  <a:srgbClr val="FF3399"/>
                </a:solidFill>
                <a:latin typeface="Arial" charset="0"/>
              </a:rPr>
              <a:t>Khoản 2, Điều 33).</a:t>
            </a:r>
            <a:endParaRPr lang="en-US" sz="2100" b="1" kern="0" smtClean="0">
              <a:solidFill>
                <a:srgbClr val="FF3399"/>
              </a:solidFill>
              <a:latin typeface="Arial" charset="0"/>
            </a:endParaRPr>
          </a:p>
        </p:txBody>
      </p:sp>
      <p:sp>
        <p:nvSpPr>
          <p:cNvPr id="5" name="AutoShape 16"/>
          <p:cNvSpPr>
            <a:spLocks noChangeArrowheads="1"/>
          </p:cNvSpPr>
          <p:nvPr/>
        </p:nvSpPr>
        <p:spPr bwMode="gray">
          <a:xfrm>
            <a:off x="1828800" y="166048"/>
            <a:ext cx="71323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KHẮC PHỤC HẬU QUẢ THIÊN TAI (Điều 30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33)   04 Điều</a:t>
            </a:r>
            <a:endParaRPr lang="en-US" b="1">
              <a:solidFill>
                <a:srgbClr val="000066"/>
              </a:solidFill>
              <a:latin typeface="Arial" panose="020B0604020202020204" pitchFamily="34" charset="0"/>
              <a:cs typeface="Arial" panose="020B0604020202020204" pitchFamily="34" charset="0"/>
            </a:endParaRPr>
          </a:p>
        </p:txBody>
      </p:sp>
      <p:sp>
        <p:nvSpPr>
          <p:cNvPr id="7" name="AutoShape 16"/>
          <p:cNvSpPr>
            <a:spLocks noChangeArrowheads="1"/>
          </p:cNvSpPr>
          <p:nvPr/>
        </p:nvSpPr>
        <p:spPr bwMode="gray">
          <a:xfrm>
            <a:off x="76200" y="166048"/>
            <a:ext cx="16459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MỤC 3</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87519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400" b="1" kern="0" smtClean="0">
                <a:solidFill>
                  <a:srgbClr val="FF3399"/>
                </a:solidFill>
                <a:latin typeface="Arial" charset="0"/>
              </a:rPr>
              <a:t>Quyền </a:t>
            </a:r>
            <a:r>
              <a:rPr lang="en-US" sz="2400" b="1" kern="0">
                <a:solidFill>
                  <a:srgbClr val="FF3399"/>
                </a:solidFill>
                <a:latin typeface="Arial" charset="0"/>
              </a:rPr>
              <a:t>và nghĩa vụ của hộ gia đình, cá nhân: </a:t>
            </a:r>
            <a:r>
              <a:rPr lang="en-US" sz="2400" b="1" kern="0" smtClean="0">
                <a:solidFill>
                  <a:srgbClr val="0000FF"/>
                </a:solidFill>
                <a:latin typeface="Arial" charset="0"/>
              </a:rPr>
              <a:t>Hộ </a:t>
            </a:r>
            <a:r>
              <a:rPr lang="en-US" sz="2400" b="1" kern="0">
                <a:solidFill>
                  <a:srgbClr val="0000FF"/>
                </a:solidFill>
                <a:latin typeface="Arial" charset="0"/>
              </a:rPr>
              <a:t>gia đình, cá nhân phải có nghĩa vụ chủ động thực hiện các biện pháp phòng, chống thiên tai cho bản thân và gia đình; chấp hành sự hướng dẫn, chỉ đạo, chỉ huy của cơ quan, người có thẩm quyền; tham gia hỗ trợ cộng đồng phòng, chống thiên tai. Việc đề cao tính chủ động của hộ gia đình, cá nhân là chủ trương xã hội hóa công tác phòng, chống thiên tai, nhằm huy động mọi nguồn lực thực hiện công tác phòng, chống thiên tai để đảm bảo an toàn tính mạng, tài sản và giảm thiểu thiệt hại do thiên tai gây ra</a:t>
            </a:r>
            <a:r>
              <a:rPr lang="en-US" sz="2400" b="1" kern="0" smtClean="0">
                <a:solidFill>
                  <a:srgbClr val="0000FF"/>
                </a:solidFill>
                <a:latin typeface="Arial" charset="0"/>
              </a:rPr>
              <a:t>.</a:t>
            </a:r>
            <a:endParaRPr lang="en-US" sz="2400" b="1" kern="0">
              <a:solidFill>
                <a:srgbClr val="0000FF"/>
              </a:solidFill>
              <a:latin typeface="Arial" charset="0"/>
            </a:endParaRPr>
          </a:p>
        </p:txBody>
      </p:sp>
      <p:sp>
        <p:nvSpPr>
          <p:cNvPr id="6" name="AutoShape 16"/>
          <p:cNvSpPr>
            <a:spLocks noChangeArrowheads="1"/>
          </p:cNvSpPr>
          <p:nvPr/>
        </p:nvSpPr>
        <p:spPr bwMode="gray">
          <a:xfrm>
            <a:off x="1828800" y="56864"/>
            <a:ext cx="7132320" cy="96012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QUYỀN VÀ NGHĨA VỤ CỦA CƠ QUAN, TỔ CHỨC, </a:t>
            </a:r>
            <a:r>
              <a:rPr lang="en-US" b="1" smtClean="0">
                <a:solidFill>
                  <a:srgbClr val="000066"/>
                </a:solidFill>
                <a:latin typeface="Arial" panose="020B0604020202020204" pitchFamily="34" charset="0"/>
                <a:cs typeface="Arial" panose="020B0604020202020204" pitchFamily="34" charset="0"/>
              </a:rPr>
              <a:t>HỘ </a:t>
            </a:r>
            <a:r>
              <a:rPr lang="en-US" b="1">
                <a:solidFill>
                  <a:srgbClr val="000066"/>
                </a:solidFill>
                <a:latin typeface="Arial" panose="020B0604020202020204" pitchFamily="34" charset="0"/>
                <a:cs typeface="Arial" panose="020B0604020202020204" pitchFamily="34" charset="0"/>
              </a:rPr>
              <a:t>GIA </a:t>
            </a:r>
            <a:r>
              <a:rPr lang="en-US" b="1" smtClean="0">
                <a:solidFill>
                  <a:srgbClr val="000066"/>
                </a:solidFill>
                <a:latin typeface="Arial" panose="020B0604020202020204" pitchFamily="34" charset="0"/>
                <a:cs typeface="Arial" panose="020B0604020202020204" pitchFamily="34" charset="0"/>
              </a:rPr>
              <a:t>ĐÌNH</a:t>
            </a:r>
            <a:br>
              <a:rPr lang="en-US" b="1" smtClean="0">
                <a:solidFill>
                  <a:srgbClr val="000066"/>
                </a:solidFill>
                <a:latin typeface="Arial" panose="020B0604020202020204" pitchFamily="34" charset="0"/>
                <a:cs typeface="Arial" panose="020B0604020202020204" pitchFamily="34" charset="0"/>
              </a:rPr>
            </a:br>
            <a:r>
              <a:rPr lang="en-US" b="1" smtClean="0">
                <a:solidFill>
                  <a:srgbClr val="000066"/>
                </a:solidFill>
                <a:latin typeface="Arial" panose="020B0604020202020204" pitchFamily="34" charset="0"/>
                <a:cs typeface="Arial" panose="020B0604020202020204" pitchFamily="34" charset="0"/>
              </a:rPr>
              <a:t>VÀ </a:t>
            </a:r>
            <a:r>
              <a:rPr lang="en-US" b="1">
                <a:solidFill>
                  <a:srgbClr val="000066"/>
                </a:solidFill>
                <a:latin typeface="Arial" panose="020B0604020202020204" pitchFamily="34" charset="0"/>
                <a:cs typeface="Arial" panose="020B0604020202020204" pitchFamily="34" charset="0"/>
              </a:rPr>
              <a:t>CÁ NHÂN </a:t>
            </a:r>
            <a:r>
              <a:rPr lang="en-US" b="1" smtClean="0">
                <a:solidFill>
                  <a:srgbClr val="000066"/>
                </a:solidFill>
                <a:latin typeface="Arial" panose="020B0604020202020204" pitchFamily="34" charset="0"/>
                <a:cs typeface="Arial" panose="020B0604020202020204" pitchFamily="34" charset="0"/>
              </a:rPr>
              <a:t>TRONG </a:t>
            </a:r>
            <a:r>
              <a:rPr lang="en-US" b="1">
                <a:solidFill>
                  <a:srgbClr val="000066"/>
                </a:solidFill>
                <a:latin typeface="Arial" panose="020B0604020202020204" pitchFamily="34" charset="0"/>
                <a:cs typeface="Arial" panose="020B0604020202020204" pitchFamily="34" charset="0"/>
              </a:rPr>
              <a:t>PHÒNG, CHỐNG THIÊN </a:t>
            </a:r>
            <a:r>
              <a:rPr lang="en-US" b="1" smtClean="0">
                <a:solidFill>
                  <a:srgbClr val="000066"/>
                </a:solidFill>
                <a:latin typeface="Arial" panose="020B0604020202020204" pitchFamily="34" charset="0"/>
                <a:cs typeface="Arial" panose="020B0604020202020204" pitchFamily="34" charset="0"/>
              </a:rPr>
              <a:t>TAI</a:t>
            </a:r>
          </a:p>
          <a:p>
            <a:pPr>
              <a:defRPr/>
            </a:pPr>
            <a:r>
              <a:rPr lang="en-US" b="1" smtClean="0">
                <a:solidFill>
                  <a:srgbClr val="000066"/>
                </a:solidFill>
                <a:latin typeface="Arial" panose="020B0604020202020204" pitchFamily="34" charset="0"/>
                <a:cs typeface="Arial" panose="020B0604020202020204" pitchFamily="34" charset="0"/>
              </a:rPr>
              <a:t>(Điều </a:t>
            </a:r>
            <a:r>
              <a:rPr lang="en-US" b="1">
                <a:solidFill>
                  <a:srgbClr val="000066"/>
                </a:solidFill>
                <a:latin typeface="Arial" panose="020B0604020202020204" pitchFamily="34" charset="0"/>
                <a:cs typeface="Arial" panose="020B0604020202020204" pitchFamily="34" charset="0"/>
              </a:rPr>
              <a:t>34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37)  04 Điều</a:t>
            </a:r>
            <a:endParaRPr lang="en-US" b="1">
              <a:solidFill>
                <a:srgbClr val="000066"/>
              </a:solidFill>
              <a:latin typeface="Arial" panose="020B0604020202020204" pitchFamily="34" charset="0"/>
              <a:cs typeface="Arial" panose="020B0604020202020204" pitchFamily="34" charset="0"/>
            </a:endParaRPr>
          </a:p>
        </p:txBody>
      </p:sp>
      <p:sp>
        <p:nvSpPr>
          <p:cNvPr id="9" name="AutoShape 16"/>
          <p:cNvSpPr>
            <a:spLocks noChangeArrowheads="1"/>
          </p:cNvSpPr>
          <p:nvPr/>
        </p:nvSpPr>
        <p:spPr bwMode="gray">
          <a:xfrm>
            <a:off x="76200" y="14328"/>
            <a:ext cx="1646440" cy="10058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III</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16084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1900" b="1" kern="0" smtClean="0">
                <a:solidFill>
                  <a:srgbClr val="FF3399"/>
                </a:solidFill>
                <a:latin typeface="Arial" charset="0"/>
              </a:rPr>
              <a:t>Quyền </a:t>
            </a:r>
            <a:r>
              <a:rPr lang="en-US" sz="1900" b="1" kern="0">
                <a:solidFill>
                  <a:srgbClr val="FF3399"/>
                </a:solidFill>
                <a:latin typeface="Arial" charset="0"/>
              </a:rPr>
              <a:t>và nghĩa vụ của cơ quan</a:t>
            </a:r>
            <a:r>
              <a:rPr lang="en-US" sz="1900" b="1" kern="0">
                <a:solidFill>
                  <a:srgbClr val="0000FF"/>
                </a:solidFill>
                <a:latin typeface="Arial" charset="0"/>
              </a:rPr>
              <a:t>, </a:t>
            </a:r>
            <a:r>
              <a:rPr lang="en-US" sz="1900" b="1" kern="0">
                <a:solidFill>
                  <a:srgbClr val="00B050"/>
                </a:solidFill>
                <a:latin typeface="Arial" charset="0"/>
              </a:rPr>
              <a:t>tổ chức chính trị - xã hội, tổ chức chính trị xã hội - nghề nghiệp, tổ chức xã hội, tổ chức xã hội - nghề </a:t>
            </a:r>
            <a:r>
              <a:rPr lang="en-US" sz="1900" b="1" kern="0" smtClean="0">
                <a:solidFill>
                  <a:srgbClr val="00B050"/>
                </a:solidFill>
                <a:latin typeface="Arial" charset="0"/>
              </a:rPr>
              <a:t>nghiệp:</a:t>
            </a:r>
            <a:r>
              <a:rPr lang="en-US" sz="1900" b="1" kern="0" smtClean="0">
                <a:solidFill>
                  <a:srgbClr val="0000FF"/>
                </a:solidFill>
                <a:latin typeface="Arial" charset="0"/>
              </a:rPr>
              <a:t> Tổ </a:t>
            </a:r>
            <a:r>
              <a:rPr lang="en-US" sz="1900" b="1" kern="0">
                <a:solidFill>
                  <a:srgbClr val="0000FF"/>
                </a:solidFill>
                <a:latin typeface="Arial" charset="0"/>
              </a:rPr>
              <a:t>chức được trả công lao động, hoàn trả hoặc bồi thường vật tư, phương tiện, trang thiết bị tham gia ứng phó khẩn cấp thiên tai theo lệnh huy động của cơ quan, người có thẩm quyền; tiếp cận thông tin về phòng, chống thiên tai do các cơ quan có thẩm quyền ban hành; tham gia xây dựng kế hoạch phòng, chống thiên tai, phương án ứng phó thiên tai; tham gia chương trình thông tin, truyền thông, giáo dục về phòng, chống thiên tai; nâng cao kiến thức về phòng, chống thiên tai phù hợp với điều kiện cụ thể; được cứu trợ, hỗ trợ khi bị thiệt hại do thiên tai; chủ động xây dựng, bảo vệ công trình, cơ sở vật chất thuộc phạm vi quản lý bảo đảm an toàn trước thiên tai; xây dựng và tổ chức thực hiện phương án phòng, chống thiên tai; tuân thủ quyết định huy động khẩn cấp về nhân lực, vật tư, phương tiện, trang thiết bị, nhu yếu phẩm của người có thẩm quyền để phục vụ hoạt động ứng phó thiên tai; chủ động thực hiện vệ sinh môi trường, phòng chống dịch bệnh trong phạm vi quản lý của mình khi bị tác động của thiên tai</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6" name="AutoShape 16"/>
          <p:cNvSpPr>
            <a:spLocks noChangeArrowheads="1"/>
          </p:cNvSpPr>
          <p:nvPr/>
        </p:nvSpPr>
        <p:spPr bwMode="gray">
          <a:xfrm>
            <a:off x="1828800" y="56864"/>
            <a:ext cx="7132320" cy="96012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QUYỀN VÀ NGHĨA VỤ CỦA CƠ QUAN, TỔ CHỨC, </a:t>
            </a:r>
            <a:r>
              <a:rPr lang="en-US" b="1" smtClean="0">
                <a:solidFill>
                  <a:srgbClr val="000066"/>
                </a:solidFill>
                <a:latin typeface="Arial" panose="020B0604020202020204" pitchFamily="34" charset="0"/>
                <a:cs typeface="Arial" panose="020B0604020202020204" pitchFamily="34" charset="0"/>
              </a:rPr>
              <a:t>HỘ </a:t>
            </a:r>
            <a:r>
              <a:rPr lang="en-US" b="1">
                <a:solidFill>
                  <a:srgbClr val="000066"/>
                </a:solidFill>
                <a:latin typeface="Arial" panose="020B0604020202020204" pitchFamily="34" charset="0"/>
                <a:cs typeface="Arial" panose="020B0604020202020204" pitchFamily="34" charset="0"/>
              </a:rPr>
              <a:t>GIA </a:t>
            </a:r>
            <a:r>
              <a:rPr lang="en-US" b="1" smtClean="0">
                <a:solidFill>
                  <a:srgbClr val="000066"/>
                </a:solidFill>
                <a:latin typeface="Arial" panose="020B0604020202020204" pitchFamily="34" charset="0"/>
                <a:cs typeface="Arial" panose="020B0604020202020204" pitchFamily="34" charset="0"/>
              </a:rPr>
              <a:t>ĐÌNH</a:t>
            </a:r>
            <a:br>
              <a:rPr lang="en-US" b="1" smtClean="0">
                <a:solidFill>
                  <a:srgbClr val="000066"/>
                </a:solidFill>
                <a:latin typeface="Arial" panose="020B0604020202020204" pitchFamily="34" charset="0"/>
                <a:cs typeface="Arial" panose="020B0604020202020204" pitchFamily="34" charset="0"/>
              </a:rPr>
            </a:br>
            <a:r>
              <a:rPr lang="en-US" b="1" smtClean="0">
                <a:solidFill>
                  <a:srgbClr val="000066"/>
                </a:solidFill>
                <a:latin typeface="Arial" panose="020B0604020202020204" pitchFamily="34" charset="0"/>
                <a:cs typeface="Arial" panose="020B0604020202020204" pitchFamily="34" charset="0"/>
              </a:rPr>
              <a:t>VÀ </a:t>
            </a:r>
            <a:r>
              <a:rPr lang="en-US" b="1">
                <a:solidFill>
                  <a:srgbClr val="000066"/>
                </a:solidFill>
                <a:latin typeface="Arial" panose="020B0604020202020204" pitchFamily="34" charset="0"/>
                <a:cs typeface="Arial" panose="020B0604020202020204" pitchFamily="34" charset="0"/>
              </a:rPr>
              <a:t>CÁ NHÂN </a:t>
            </a:r>
            <a:r>
              <a:rPr lang="en-US" b="1" smtClean="0">
                <a:solidFill>
                  <a:srgbClr val="000066"/>
                </a:solidFill>
                <a:latin typeface="Arial" panose="020B0604020202020204" pitchFamily="34" charset="0"/>
                <a:cs typeface="Arial" panose="020B0604020202020204" pitchFamily="34" charset="0"/>
              </a:rPr>
              <a:t>TRONG </a:t>
            </a:r>
            <a:r>
              <a:rPr lang="en-US" b="1">
                <a:solidFill>
                  <a:srgbClr val="000066"/>
                </a:solidFill>
                <a:latin typeface="Arial" panose="020B0604020202020204" pitchFamily="34" charset="0"/>
                <a:cs typeface="Arial" panose="020B0604020202020204" pitchFamily="34" charset="0"/>
              </a:rPr>
              <a:t>PHÒNG, CHỐNG THIÊN </a:t>
            </a:r>
            <a:r>
              <a:rPr lang="en-US" b="1" smtClean="0">
                <a:solidFill>
                  <a:srgbClr val="000066"/>
                </a:solidFill>
                <a:latin typeface="Arial" panose="020B0604020202020204" pitchFamily="34" charset="0"/>
                <a:cs typeface="Arial" panose="020B0604020202020204" pitchFamily="34" charset="0"/>
              </a:rPr>
              <a:t>TAI</a:t>
            </a:r>
          </a:p>
          <a:p>
            <a:pPr>
              <a:defRPr/>
            </a:pPr>
            <a:r>
              <a:rPr lang="en-US" b="1" smtClean="0">
                <a:solidFill>
                  <a:srgbClr val="000066"/>
                </a:solidFill>
                <a:latin typeface="Arial" panose="020B0604020202020204" pitchFamily="34" charset="0"/>
                <a:cs typeface="Arial" panose="020B0604020202020204" pitchFamily="34" charset="0"/>
              </a:rPr>
              <a:t>(Điều </a:t>
            </a:r>
            <a:r>
              <a:rPr lang="en-US" b="1">
                <a:solidFill>
                  <a:srgbClr val="000066"/>
                </a:solidFill>
                <a:latin typeface="Arial" panose="020B0604020202020204" pitchFamily="34" charset="0"/>
                <a:cs typeface="Arial" panose="020B0604020202020204" pitchFamily="34" charset="0"/>
              </a:rPr>
              <a:t>34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37)  04 Điều</a:t>
            </a:r>
            <a:endParaRPr lang="en-US" b="1">
              <a:solidFill>
                <a:srgbClr val="000066"/>
              </a:solidFill>
              <a:latin typeface="Arial" panose="020B0604020202020204" pitchFamily="34" charset="0"/>
              <a:cs typeface="Arial" panose="020B0604020202020204" pitchFamily="34" charset="0"/>
            </a:endParaRPr>
          </a:p>
        </p:txBody>
      </p:sp>
      <p:sp>
        <p:nvSpPr>
          <p:cNvPr id="9" name="AutoShape 16"/>
          <p:cNvSpPr>
            <a:spLocks noChangeArrowheads="1"/>
          </p:cNvSpPr>
          <p:nvPr/>
        </p:nvSpPr>
        <p:spPr bwMode="gray">
          <a:xfrm>
            <a:off x="76200" y="14328"/>
            <a:ext cx="1646440" cy="10058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III</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1818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mj-lt"/>
              <a:buAutoNum type="arabicPeriod"/>
              <a:defRPr/>
            </a:pPr>
            <a:r>
              <a:rPr lang="vi-VN" sz="1950" b="1" kern="0" smtClean="0">
                <a:solidFill>
                  <a:srgbClr val="0000FF"/>
                </a:solidFill>
                <a:latin typeface="Arial" charset="0"/>
              </a:rPr>
              <a:t>Bộ </a:t>
            </a:r>
            <a:r>
              <a:rPr lang="vi-VN" sz="1950" b="1" kern="0">
                <a:solidFill>
                  <a:srgbClr val="0000FF"/>
                </a:solidFill>
                <a:latin typeface="Arial" charset="0"/>
              </a:rPr>
              <a:t>Giáo dục và Đào tạo có trách nhiệm sau </a:t>
            </a:r>
            <a:r>
              <a:rPr lang="vi-VN" sz="1950" b="1" kern="0" smtClean="0">
                <a:solidFill>
                  <a:srgbClr val="0000FF"/>
                </a:solidFill>
                <a:latin typeface="Arial" charset="0"/>
              </a:rPr>
              <a:t>đây</a:t>
            </a:r>
            <a:r>
              <a:rPr lang="en-US" sz="1950" b="1" kern="0" smtClean="0">
                <a:solidFill>
                  <a:srgbClr val="0000FF"/>
                </a:solidFill>
                <a:latin typeface="Arial" charset="0"/>
              </a:rPr>
              <a:t> </a:t>
            </a:r>
            <a:r>
              <a:rPr lang="en-US" sz="1950" b="1" kern="0" smtClean="0">
                <a:solidFill>
                  <a:srgbClr val="FF3399"/>
                </a:solidFill>
                <a:latin typeface="Arial" charset="0"/>
              </a:rPr>
              <a:t>(Khoản 12, Điều 42)</a:t>
            </a:r>
            <a:r>
              <a:rPr lang="vi-VN" sz="1950" b="1" kern="0" smtClean="0">
                <a:solidFill>
                  <a:srgbClr val="0000FF"/>
                </a:solidFill>
                <a:latin typeface="Arial" charset="0"/>
              </a:rPr>
              <a:t>:</a:t>
            </a:r>
            <a:endParaRPr lang="en-US" sz="195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Ban </a:t>
            </a:r>
            <a:r>
              <a:rPr lang="vi-VN" sz="1950" b="1" kern="0">
                <a:solidFill>
                  <a:srgbClr val="0000FF"/>
                </a:solidFill>
                <a:latin typeface="Arial" charset="0"/>
              </a:rPr>
              <a:t>hành theo thẩm quyền hoặc trình cấp có thẩm quyền ban hành và chỉ đạo thực hiện văn bản quy phạm pháp luật về lồng ghép kiến thức phòng, chống thiên tai vào chương trình các cấp </a:t>
            </a:r>
            <a:r>
              <a:rPr lang="vi-VN" sz="1950" b="1" kern="0" smtClean="0">
                <a:solidFill>
                  <a:srgbClr val="0000FF"/>
                </a:solidFill>
                <a:latin typeface="Arial" charset="0"/>
              </a:rPr>
              <a:t>học;</a:t>
            </a:r>
            <a:endParaRPr lang="en-US" sz="195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Chỉ </a:t>
            </a:r>
            <a:r>
              <a:rPr lang="vi-VN" sz="1950" b="1" kern="0">
                <a:solidFill>
                  <a:srgbClr val="0000FF"/>
                </a:solidFill>
                <a:latin typeface="Arial" charset="0"/>
              </a:rPr>
              <a:t>đạo lập quy hoạch xây dựng các trường học, cơ sở giáo dục, đào tạo kết hợp phòng, chống thiên tai phù hợp với đặc điểm thiên tai của từng vùng, địa phương để bảo đảm an toàn cho người và công </a:t>
            </a:r>
            <a:r>
              <a:rPr lang="vi-VN" sz="1950" b="1" kern="0" smtClean="0">
                <a:solidFill>
                  <a:srgbClr val="0000FF"/>
                </a:solidFill>
                <a:latin typeface="Arial" charset="0"/>
              </a:rPr>
              <a:t>trình;</a:t>
            </a:r>
            <a:endParaRPr lang="en-US" sz="195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1950" b="1" kern="0" smtClean="0">
                <a:solidFill>
                  <a:srgbClr val="0000FF"/>
                </a:solidFill>
                <a:latin typeface="Arial" charset="0"/>
              </a:rPr>
              <a:t>Kiểm </a:t>
            </a:r>
            <a:r>
              <a:rPr lang="vi-VN" sz="1950" b="1" kern="0">
                <a:solidFill>
                  <a:srgbClr val="0000FF"/>
                </a:solidFill>
                <a:latin typeface="Arial" charset="0"/>
              </a:rPr>
              <a:t>tra, thanh tra, giải quyết khiếu nại, tố cáo, xử lý vi phạm pháp luật về phòng, chống thiên tai theo thẩm </a:t>
            </a:r>
            <a:r>
              <a:rPr lang="vi-VN" sz="1950" b="1" kern="0" smtClean="0">
                <a:solidFill>
                  <a:srgbClr val="0000FF"/>
                </a:solidFill>
                <a:latin typeface="Arial" charset="0"/>
              </a:rPr>
              <a:t>quyền.</a:t>
            </a:r>
            <a:endParaRPr lang="en-US" sz="195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mj-lt"/>
              <a:buAutoNum type="arabicPeriod" startAt="2"/>
              <a:defRPr/>
            </a:pPr>
            <a:r>
              <a:rPr lang="en-US" sz="1950" b="1" kern="0" smtClean="0">
                <a:solidFill>
                  <a:srgbClr val="0000FF"/>
                </a:solidFill>
                <a:latin typeface="Arial" charset="0"/>
              </a:rPr>
              <a:t>Hiện </a:t>
            </a:r>
            <a:r>
              <a:rPr lang="en-US" sz="1950" b="1" kern="0">
                <a:solidFill>
                  <a:srgbClr val="0000FF"/>
                </a:solidFill>
                <a:latin typeface="Arial" charset="0"/>
              </a:rPr>
              <a:t>tại cơ quan Bộ Nông nghiệp và Phát triển nông thôn đang là thường trực Ban Chỉ đạo TW về phòng chống thiên tai, Bộ trưởng Bộ Nông nghiệp và PTNT là Trưởng ban chỉ đạo TW về phòng chống thiên tai </a:t>
            </a:r>
            <a:r>
              <a:rPr lang="en-US" sz="1950" b="1" kern="0" smtClean="0">
                <a:solidFill>
                  <a:srgbClr val="FF3399"/>
                </a:solidFill>
                <a:latin typeface="Arial" charset="0"/>
              </a:rPr>
              <a:t>(Điểm b, Khoản 1, Điều 44). </a:t>
            </a:r>
            <a:r>
              <a:rPr lang="en-US" sz="1950" b="1" kern="0" smtClean="0">
                <a:solidFill>
                  <a:srgbClr val="FF0000"/>
                </a:solidFill>
                <a:latin typeface="Arial" charset="0"/>
                <a:sym typeface="Wingdings" panose="05000000000000000000" pitchFamily="2" charset="2"/>
              </a:rPr>
              <a:t> </a:t>
            </a:r>
            <a:r>
              <a:rPr lang="en-US" sz="1950" b="1" kern="0" smtClean="0">
                <a:solidFill>
                  <a:srgbClr val="0000FF"/>
                </a:solidFill>
                <a:latin typeface="Arial" charset="0"/>
              </a:rPr>
              <a:t>Khác </a:t>
            </a:r>
            <a:r>
              <a:rPr lang="en-US" sz="1950" b="1" kern="0">
                <a:solidFill>
                  <a:srgbClr val="0000FF"/>
                </a:solidFill>
                <a:latin typeface="Arial" charset="0"/>
              </a:rPr>
              <a:t>với Ủy ban quốc gia tìm kiếm cứu nạn do Phó Thủ tướng làm Trưởng ban) </a:t>
            </a:r>
            <a:endParaRPr lang="en-US" sz="1950" b="1" kern="0" smtClean="0">
              <a:solidFill>
                <a:srgbClr val="FF3399"/>
              </a:solidFill>
              <a:latin typeface="Arial" charset="0"/>
            </a:endParaRPr>
          </a:p>
        </p:txBody>
      </p:sp>
      <p:sp>
        <p:nvSpPr>
          <p:cNvPr id="6" name="AutoShape 16"/>
          <p:cNvSpPr>
            <a:spLocks noChangeArrowheads="1"/>
          </p:cNvSpPr>
          <p:nvPr/>
        </p:nvSpPr>
        <p:spPr bwMode="gray">
          <a:xfrm>
            <a:off x="1828800" y="182880"/>
            <a:ext cx="71323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a:solidFill>
                  <a:srgbClr val="000066"/>
                </a:solidFill>
                <a:latin typeface="Arial" panose="020B0604020202020204" pitchFamily="34" charset="0"/>
                <a:cs typeface="Arial" panose="020B0604020202020204" pitchFamily="34" charset="0"/>
              </a:rPr>
              <a:t>TRÁCH NHIỆM QUẢN LÝ NHÀ </a:t>
            </a:r>
            <a:r>
              <a:rPr lang="en-US" b="1" smtClean="0">
                <a:solidFill>
                  <a:srgbClr val="000066"/>
                </a:solidFill>
                <a:latin typeface="Arial" panose="020B0604020202020204" pitchFamily="34" charset="0"/>
                <a:cs typeface="Arial" panose="020B0604020202020204" pitchFamily="34" charset="0"/>
              </a:rPr>
              <a:t>NƯỚC VỀ </a:t>
            </a:r>
            <a:r>
              <a:rPr lang="en-US" b="1">
                <a:solidFill>
                  <a:srgbClr val="000066"/>
                </a:solidFill>
                <a:latin typeface="Arial" panose="020B0604020202020204" pitchFamily="34" charset="0"/>
                <a:cs typeface="Arial" panose="020B0604020202020204" pitchFamily="34" charset="0"/>
              </a:rPr>
              <a:t>PHÒNG, CHỐNG </a:t>
            </a:r>
            <a:r>
              <a:rPr lang="en-US" b="1" smtClean="0">
                <a:solidFill>
                  <a:srgbClr val="000066"/>
                </a:solidFill>
                <a:latin typeface="Arial" panose="020B0604020202020204" pitchFamily="34" charset="0"/>
                <a:cs typeface="Arial" panose="020B0604020202020204" pitchFamily="34" charset="0"/>
              </a:rPr>
              <a:t/>
            </a:r>
            <a:br>
              <a:rPr lang="en-US" b="1" smtClean="0">
                <a:solidFill>
                  <a:srgbClr val="000066"/>
                </a:solidFill>
                <a:latin typeface="Arial" panose="020B0604020202020204" pitchFamily="34" charset="0"/>
                <a:cs typeface="Arial" panose="020B0604020202020204" pitchFamily="34" charset="0"/>
              </a:rPr>
            </a:br>
            <a:r>
              <a:rPr lang="en-US" b="1" smtClean="0">
                <a:solidFill>
                  <a:srgbClr val="000066"/>
                </a:solidFill>
                <a:latin typeface="Arial" panose="020B0604020202020204" pitchFamily="34" charset="0"/>
                <a:cs typeface="Arial" panose="020B0604020202020204" pitchFamily="34" charset="0"/>
              </a:rPr>
              <a:t>THIÊN TAI (Điều </a:t>
            </a:r>
            <a:r>
              <a:rPr lang="en-US" b="1">
                <a:solidFill>
                  <a:srgbClr val="000066"/>
                </a:solidFill>
                <a:latin typeface="Arial" panose="020B0604020202020204" pitchFamily="34" charset="0"/>
                <a:cs typeface="Arial" panose="020B0604020202020204" pitchFamily="34" charset="0"/>
              </a:rPr>
              <a:t>42 </a:t>
            </a:r>
            <a:r>
              <a:rPr lang="en-US" b="1" smtClean="0">
                <a:solidFill>
                  <a:srgbClr val="000066"/>
                </a:solidFill>
                <a:latin typeface="Arial" panose="020B0604020202020204" pitchFamily="34" charset="0"/>
                <a:cs typeface="Arial" panose="020B0604020202020204" pitchFamily="34" charset="0"/>
                <a:sym typeface="Wingdings" panose="05000000000000000000" pitchFamily="2" charset="2"/>
              </a:rPr>
              <a:t></a:t>
            </a:r>
            <a:r>
              <a:rPr lang="en-US" b="1" smtClean="0">
                <a:solidFill>
                  <a:srgbClr val="000066"/>
                </a:solidFill>
                <a:latin typeface="Arial" panose="020B0604020202020204" pitchFamily="34" charset="0"/>
                <a:cs typeface="Arial" panose="020B0604020202020204" pitchFamily="34" charset="0"/>
              </a:rPr>
              <a:t> </a:t>
            </a:r>
            <a:r>
              <a:rPr lang="en-US" b="1">
                <a:solidFill>
                  <a:srgbClr val="000066"/>
                </a:solidFill>
                <a:latin typeface="Arial" panose="020B0604020202020204" pitchFamily="34" charset="0"/>
                <a:cs typeface="Arial" panose="020B0604020202020204" pitchFamily="34" charset="0"/>
              </a:rPr>
              <a:t>Điều </a:t>
            </a:r>
            <a:r>
              <a:rPr lang="en-US" b="1" smtClean="0">
                <a:solidFill>
                  <a:srgbClr val="000066"/>
                </a:solidFill>
                <a:latin typeface="Arial" panose="020B0604020202020204" pitchFamily="34" charset="0"/>
                <a:cs typeface="Arial" panose="020B0604020202020204" pitchFamily="34" charset="0"/>
              </a:rPr>
              <a:t>45)   04 Điều</a:t>
            </a:r>
            <a:endParaRPr lang="en-US" b="1">
              <a:solidFill>
                <a:srgbClr val="000066"/>
              </a:solidFill>
              <a:latin typeface="Arial" panose="020B0604020202020204" pitchFamily="34" charset="0"/>
              <a:cs typeface="Arial" panose="020B0604020202020204" pitchFamily="34" charset="0"/>
            </a:endParaRPr>
          </a:p>
        </p:txBody>
      </p:sp>
      <p:sp>
        <p:nvSpPr>
          <p:cNvPr id="9" name="AutoShape 16"/>
          <p:cNvSpPr>
            <a:spLocks noChangeArrowheads="1"/>
          </p:cNvSpPr>
          <p:nvPr/>
        </p:nvSpPr>
        <p:spPr bwMode="gray">
          <a:xfrm>
            <a:off x="76200" y="182880"/>
            <a:ext cx="1645920" cy="73152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b="1" smtClean="0">
                <a:solidFill>
                  <a:srgbClr val="000066"/>
                </a:solidFill>
                <a:latin typeface="Arial" panose="020B0604020202020204" pitchFamily="34" charset="0"/>
                <a:cs typeface="Arial" panose="020B0604020202020204" pitchFamily="34" charset="0"/>
              </a:rPr>
              <a:t>CHƯƠNG V</a:t>
            </a:r>
            <a:endParaRPr lang="en-US"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1769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65</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133600"/>
            <a:ext cx="8715375" cy="2209800"/>
          </a:xfrm>
          <a:noFill/>
        </p:spPr>
        <p:txBody>
          <a:bodyPr tIns="155850" bIns="77925" anchor="ctr"/>
          <a:lstStyle/>
          <a:p>
            <a:pPr algn="ctr" eaLnBrk="1" hangingPunct="1">
              <a:lnSpc>
                <a:spcPct val="120000"/>
              </a:lnSpc>
              <a:spcBef>
                <a:spcPts val="1200"/>
              </a:spcBef>
              <a:spcAft>
                <a:spcPts val="0"/>
              </a:spcAft>
            </a:pPr>
            <a:r>
              <a:rPr lang="en-US" sz="3000" b="1" smtClean="0">
                <a:solidFill>
                  <a:srgbClr val="FF0066"/>
                </a:solidFill>
                <a:latin typeface="Arial" panose="020B0604020202020204" pitchFamily="34" charset="0"/>
                <a:cs typeface="Arial" panose="020B0604020202020204" pitchFamily="34" charset="0"/>
              </a:rPr>
              <a:t>GIỚI </a:t>
            </a:r>
            <a:r>
              <a:rPr lang="en-US" sz="3000" b="1">
                <a:solidFill>
                  <a:srgbClr val="FF0066"/>
                </a:solidFill>
                <a:latin typeface="Arial" panose="020B0604020202020204" pitchFamily="34" charset="0"/>
                <a:cs typeface="Arial" panose="020B0604020202020204" pitchFamily="34" charset="0"/>
              </a:rPr>
              <a:t>THIỆU QUYẾT ĐỊNH SỐ </a:t>
            </a:r>
            <a:r>
              <a:rPr lang="en-US" sz="3000" b="1" smtClean="0">
                <a:solidFill>
                  <a:srgbClr val="FF0066"/>
                </a:solidFill>
                <a:latin typeface="Arial" panose="020B0604020202020204" pitchFamily="34" charset="0"/>
                <a:cs typeface="Arial" panose="020B0604020202020204" pitchFamily="34" charset="0"/>
              </a:rPr>
              <a:t>234/QĐ-TTg</a:t>
            </a:r>
            <a:br>
              <a:rPr lang="en-US" sz="3000" b="1" smtClean="0">
                <a:solidFill>
                  <a:srgbClr val="FF0066"/>
                </a:solidFill>
                <a:latin typeface="Arial" panose="020B0604020202020204" pitchFamily="34" charset="0"/>
                <a:cs typeface="Arial" panose="020B0604020202020204" pitchFamily="34" charset="0"/>
              </a:rPr>
            </a:br>
            <a:r>
              <a:rPr lang="en-US" sz="3000" b="1" smtClean="0">
                <a:solidFill>
                  <a:srgbClr val="FF0066"/>
                </a:solidFill>
                <a:latin typeface="Arial" panose="020B0604020202020204" pitchFamily="34" charset="0"/>
                <a:cs typeface="Arial" panose="020B0604020202020204" pitchFamily="34" charset="0"/>
              </a:rPr>
              <a:t>ngày </a:t>
            </a:r>
            <a:r>
              <a:rPr lang="en-US" sz="3000" b="1">
                <a:solidFill>
                  <a:srgbClr val="FF0066"/>
                </a:solidFill>
                <a:latin typeface="Arial" panose="020B0604020202020204" pitchFamily="34" charset="0"/>
                <a:cs typeface="Arial" panose="020B0604020202020204" pitchFamily="34" charset="0"/>
              </a:rPr>
              <a:t>05/2/2016 của Thủ tướng Chính phủ </a:t>
            </a:r>
            <a:r>
              <a:rPr lang="en-US" sz="3000" b="1" smtClean="0">
                <a:solidFill>
                  <a:srgbClr val="FF0066"/>
                </a:solidFill>
                <a:latin typeface="Arial" panose="020B0604020202020204" pitchFamily="34" charset="0"/>
                <a:cs typeface="Arial" panose="020B0604020202020204" pitchFamily="34" charset="0"/>
              </a:rPr>
              <a:t/>
            </a:r>
            <a:br>
              <a:rPr lang="en-US" sz="3000" b="1" smtClean="0">
                <a:solidFill>
                  <a:srgbClr val="FF0066"/>
                </a:solidFill>
                <a:latin typeface="Arial" panose="020B0604020202020204" pitchFamily="34" charset="0"/>
                <a:cs typeface="Arial" panose="020B0604020202020204" pitchFamily="34" charset="0"/>
              </a:rPr>
            </a:br>
            <a:r>
              <a:rPr lang="en-US" sz="3000" b="1" smtClean="0">
                <a:solidFill>
                  <a:srgbClr val="FF0066"/>
                </a:solidFill>
                <a:latin typeface="Arial" panose="020B0604020202020204" pitchFamily="34" charset="0"/>
                <a:cs typeface="Arial" panose="020B0604020202020204" pitchFamily="34" charset="0"/>
              </a:rPr>
              <a:t>phê </a:t>
            </a:r>
            <a:r>
              <a:rPr lang="en-US" sz="3000" b="1">
                <a:solidFill>
                  <a:srgbClr val="FF0066"/>
                </a:solidFill>
                <a:latin typeface="Arial" panose="020B0604020202020204" pitchFamily="34" charset="0"/>
                <a:cs typeface="Arial" panose="020B0604020202020204" pitchFamily="34" charset="0"/>
              </a:rPr>
              <a:t>duyệt Chương trình phòng, chống tai nạn, thương tích trẻ em giai đoạn 2016-2020</a:t>
            </a:r>
            <a:endParaRPr lang="en-US" altLang="en-US" sz="30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360301555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600" b="1" smtClean="0">
                <a:solidFill>
                  <a:srgbClr val="FF0000"/>
                </a:solidFill>
                <a:latin typeface="Arial" panose="020B0604020202020204" pitchFamily="34" charset="0"/>
                <a:cs typeface="Arial" panose="020B0604020202020204" pitchFamily="34" charset="0"/>
              </a:rPr>
              <a:t>PHÒNG</a:t>
            </a:r>
            <a:r>
              <a:rPr lang="vi-VN" sz="2600" b="1">
                <a:solidFill>
                  <a:srgbClr val="FF0000"/>
                </a:solidFill>
                <a:latin typeface="Arial" panose="020B0604020202020204" pitchFamily="34" charset="0"/>
                <a:cs typeface="Arial" panose="020B0604020202020204" pitchFamily="34" charset="0"/>
              </a:rPr>
              <a:t>, CHỐNG TAI NẠN, THƯƠNG TÍCH TRẺ EM</a:t>
            </a:r>
            <a:endParaRPr lang="en-US" sz="26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76200" y="4800600"/>
            <a:ext cx="8926513" cy="1828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just" eaLnBrk="1" hangingPunct="1">
              <a:lnSpc>
                <a:spcPct val="110000"/>
              </a:lnSpc>
              <a:spcBef>
                <a:spcPts val="1200"/>
              </a:spcBef>
              <a:spcAft>
                <a:spcPts val="0"/>
              </a:spcAft>
              <a:buClr>
                <a:srgbClr val="FF0000"/>
              </a:buClr>
              <a:buNone/>
              <a:defRPr/>
            </a:pPr>
            <a:r>
              <a:rPr lang="en-US" sz="2400" b="1" kern="0" smtClean="0">
                <a:solidFill>
                  <a:srgbClr val="FF3399"/>
                </a:solidFill>
                <a:latin typeface="Arial" charset="0"/>
              </a:rPr>
              <a:t>Mục </a:t>
            </a:r>
            <a:r>
              <a:rPr lang="en-US" sz="2400" b="1" kern="0">
                <a:solidFill>
                  <a:srgbClr val="FF3399"/>
                </a:solidFill>
                <a:latin typeface="Arial" charset="0"/>
              </a:rPr>
              <a:t>tiêu tổng quát</a:t>
            </a:r>
            <a:r>
              <a:rPr lang="en-US" sz="2400" b="1" kern="0" smtClean="0">
                <a:solidFill>
                  <a:srgbClr val="FF3399"/>
                </a:solidFill>
                <a:latin typeface="Arial" charset="0"/>
              </a:rPr>
              <a:t>:</a:t>
            </a:r>
            <a:r>
              <a:rPr lang="en-US" sz="2400" b="1" kern="0" smtClean="0">
                <a:solidFill>
                  <a:srgbClr val="0000FF"/>
                </a:solidFill>
                <a:latin typeface="Arial" charset="0"/>
              </a:rPr>
              <a:t> </a:t>
            </a:r>
            <a:r>
              <a:rPr lang="en-US" sz="2400" b="1" kern="0" smtClean="0">
                <a:solidFill>
                  <a:srgbClr val="00B050"/>
                </a:solidFill>
                <a:latin typeface="Arial" charset="0"/>
              </a:rPr>
              <a:t>Kiểm </a:t>
            </a:r>
            <a:r>
              <a:rPr lang="en-US" sz="2400" b="1" kern="0">
                <a:solidFill>
                  <a:srgbClr val="00B050"/>
                </a:solidFill>
                <a:latin typeface="Arial" charset="0"/>
              </a:rPr>
              <a:t>soát tình hình</a:t>
            </a:r>
            <a:r>
              <a:rPr lang="en-US" sz="2400" b="1" kern="0">
                <a:solidFill>
                  <a:srgbClr val="0000FF"/>
                </a:solidFill>
                <a:latin typeface="Arial" charset="0"/>
              </a:rPr>
              <a:t> tai nạn, thương tích trẻ em, đặc biệt là </a:t>
            </a:r>
            <a:r>
              <a:rPr lang="en-US" sz="2400" b="1" kern="0">
                <a:solidFill>
                  <a:schemeClr val="accent2"/>
                </a:solidFill>
                <a:latin typeface="Arial" charset="0"/>
              </a:rPr>
              <a:t>tai nạn đuối nước</a:t>
            </a:r>
            <a:r>
              <a:rPr lang="en-US" sz="2400" b="1" kern="0">
                <a:solidFill>
                  <a:srgbClr val="0000FF"/>
                </a:solidFill>
                <a:latin typeface="Arial" charset="0"/>
              </a:rPr>
              <a:t> và </a:t>
            </a:r>
            <a:r>
              <a:rPr lang="en-US" sz="2400" b="1" kern="0">
                <a:solidFill>
                  <a:schemeClr val="accent2"/>
                </a:solidFill>
                <a:latin typeface="Arial" charset="0"/>
              </a:rPr>
              <a:t>tai nạn giao thông</a:t>
            </a:r>
            <a:r>
              <a:rPr lang="en-US" sz="2400" b="1" kern="0">
                <a:solidFill>
                  <a:srgbClr val="0000FF"/>
                </a:solidFill>
                <a:latin typeface="Arial" charset="0"/>
              </a:rPr>
              <a:t> nhằm đảm bảo an toàn cho trẻ em, hạnh phúc của gia đình và xã hội.</a:t>
            </a:r>
            <a:r>
              <a:rPr lang="vi-VN" sz="2400" b="1" kern="0">
                <a:solidFill>
                  <a:srgbClr val="0000FF"/>
                </a:solidFill>
                <a:latin typeface="Arial" charset="0"/>
              </a:rPr>
              <a:t> </a:t>
            </a:r>
            <a:endParaRPr lang="en-US" sz="2400" b="1" kern="0">
              <a:solidFill>
                <a:srgbClr val="0000FF"/>
              </a:solidFill>
              <a:latin typeface="Arial" charset="0"/>
            </a:endParaRPr>
          </a:p>
          <a:p>
            <a:pPr marL="0" indent="0" algn="just" eaLnBrk="1" hangingPunct="1">
              <a:lnSpc>
                <a:spcPct val="110000"/>
              </a:lnSpc>
              <a:spcBef>
                <a:spcPts val="1200"/>
              </a:spcBef>
              <a:spcAft>
                <a:spcPts val="0"/>
              </a:spcAft>
              <a:buClr>
                <a:srgbClr val="FF0000"/>
              </a:buClr>
              <a:buFont typeface="Wingdings" panose="05000000000000000000" pitchFamily="2" charset="2"/>
              <a:buChar char="Ø"/>
              <a:defRPr/>
            </a:pPr>
            <a:endParaRPr lang="en-US" sz="2400" b="1" kern="0">
              <a:solidFill>
                <a:srgbClr val="FF0000"/>
              </a:solidFill>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308" y="1278908"/>
            <a:ext cx="7043384" cy="3521692"/>
          </a:xfrm>
          <a:prstGeom prst="rect">
            <a:avLst/>
          </a:prstGeom>
          <a:ln>
            <a:solidFill>
              <a:srgbClr val="FF0000"/>
            </a:solidFill>
          </a:ln>
        </p:spPr>
      </p:pic>
    </p:spTree>
    <p:extLst>
      <p:ext uri="{BB962C8B-B14F-4D97-AF65-F5344CB8AC3E}">
        <p14:creationId xmlns:p14="http://schemas.microsoft.com/office/powerpoint/2010/main" val="17223504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Giảm </a:t>
            </a:r>
            <a:r>
              <a:rPr lang="en-US" sz="2400" b="1" kern="0">
                <a:solidFill>
                  <a:srgbClr val="0000FF"/>
                </a:solidFill>
                <a:latin typeface="Arial" charset="0"/>
              </a:rPr>
              <a:t>tỷ suất trẻ em bị tai nạn, thương tích xuống còn 600/100.000 </a:t>
            </a:r>
            <a:r>
              <a:rPr lang="en-US" sz="2400" b="1" kern="0" smtClean="0">
                <a:solidFill>
                  <a:srgbClr val="0000FF"/>
                </a:solidFill>
                <a:latin typeface="Arial" charset="0"/>
              </a:rPr>
              <a:t>trẻ em.</a:t>
            </a:r>
          </a:p>
          <a:p>
            <a:pPr indent="-457200" algn="just" eaLnBrk="1" hangingPunct="1">
              <a:lnSpc>
                <a:spcPct val="105000"/>
              </a:lnSpc>
              <a:spcBef>
                <a:spcPts val="1200"/>
              </a:spcBef>
              <a:spcAft>
                <a:spcPts val="0"/>
              </a:spcAft>
              <a:buClr>
                <a:srgbClr val="FF0000"/>
              </a:buClr>
              <a:buFont typeface="+mj-lt"/>
              <a:buAutoNum type="arabicPeriod"/>
              <a:defRPr/>
            </a:pPr>
            <a:r>
              <a:rPr lang="en-US" sz="2400" b="1" kern="0">
                <a:solidFill>
                  <a:srgbClr val="0000FF"/>
                </a:solidFill>
                <a:latin typeface="Arial" charset="0"/>
              </a:rPr>
              <a:t>Giảm tỷ suất trẻ em bị tử vong do tai nạn, thương tích xuống còn 17/100.000 trẻ em.</a:t>
            </a:r>
          </a:p>
          <a:p>
            <a:pPr indent="-457200" algn="just" eaLnBrk="1" hangingPunct="1">
              <a:lnSpc>
                <a:spcPct val="105000"/>
              </a:lnSpc>
              <a:spcBef>
                <a:spcPts val="1200"/>
              </a:spcBef>
              <a:spcAft>
                <a:spcPts val="0"/>
              </a:spcAft>
              <a:buClr>
                <a:srgbClr val="FF0000"/>
              </a:buClr>
              <a:buFont typeface="+mj-lt"/>
              <a:buAutoNum type="arabicPeriod"/>
              <a:defRPr/>
            </a:pPr>
            <a:r>
              <a:rPr lang="vi-VN" sz="2400" b="1" kern="0">
                <a:solidFill>
                  <a:srgbClr val="0000FF"/>
                </a:solidFill>
                <a:latin typeface="Arial" charset="0"/>
              </a:rPr>
              <a:t>5.000.000 ngôi nhà thuộc các hộ gia đình có trẻ em đạt tiêu chí Ngôi nhà an toàn; 10.000 trường học đạt tiêu chuẩn Trường học an toàn; 300 xã phường, thị trấn đạt tiêu chuẩn Cộng đồng an toàn</a:t>
            </a:r>
            <a:r>
              <a:rPr lang="vi-VN" sz="2400" b="1" kern="0" smtClean="0">
                <a:solidFill>
                  <a:srgbClr val="0000FF"/>
                </a:solidFill>
                <a:latin typeface="Arial" charset="0"/>
              </a:rPr>
              <a:t>.</a:t>
            </a:r>
            <a:endParaRPr lang="en-US" sz="24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Giảm </a:t>
            </a:r>
            <a:r>
              <a:rPr lang="en-US" sz="2400" b="1" kern="0">
                <a:solidFill>
                  <a:srgbClr val="0000FF"/>
                </a:solidFill>
                <a:latin typeface="Arial" charset="0"/>
              </a:rPr>
              <a:t>25% số trẻ em tử vong do tai nạn giao thông đường bộ so với năm 2015.</a:t>
            </a:r>
          </a:p>
          <a:p>
            <a:pPr indent="-457200" algn="just" eaLnBrk="1" hangingPunct="1">
              <a:lnSpc>
                <a:spcPct val="105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Giảm </a:t>
            </a:r>
            <a:r>
              <a:rPr lang="en-US" sz="2400" b="1" kern="0">
                <a:solidFill>
                  <a:srgbClr val="0000FF"/>
                </a:solidFill>
                <a:latin typeface="Arial" charset="0"/>
              </a:rPr>
              <a:t>6% số trẻ em bị tử vong do đuối nước so với </a:t>
            </a:r>
            <a:r>
              <a:rPr lang="en-US" sz="2400" b="1" kern="0" smtClean="0">
                <a:solidFill>
                  <a:srgbClr val="0000FF"/>
                </a:solidFill>
                <a:latin typeface="Arial" charset="0"/>
              </a:rPr>
              <a:t/>
            </a:r>
            <a:br>
              <a:rPr lang="en-US" sz="2400" b="1" kern="0" smtClean="0">
                <a:solidFill>
                  <a:srgbClr val="0000FF"/>
                </a:solidFill>
                <a:latin typeface="Arial" charset="0"/>
              </a:rPr>
            </a:br>
            <a:r>
              <a:rPr lang="en-US" sz="2400" b="1" kern="0" smtClean="0">
                <a:solidFill>
                  <a:srgbClr val="0000FF"/>
                </a:solidFill>
                <a:latin typeface="Arial" charset="0"/>
              </a:rPr>
              <a:t>năm 2015.</a:t>
            </a:r>
            <a:endParaRPr lang="en-US" sz="2400" b="1" kern="0">
              <a:solidFill>
                <a:srgbClr val="0000FF"/>
              </a:solidFill>
              <a:latin typeface="Arial" charset="0"/>
            </a:endParaRP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CÁC MỤC TIÊU CỤ THỂ</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4788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startAt="6"/>
              <a:defRPr/>
            </a:pPr>
            <a:r>
              <a:rPr lang="vi-VN" sz="2200" b="1" kern="0" smtClean="0">
                <a:solidFill>
                  <a:srgbClr val="0000FF"/>
                </a:solidFill>
                <a:latin typeface="Arial" charset="0"/>
              </a:rPr>
              <a:t>90</a:t>
            </a:r>
            <a:r>
              <a:rPr lang="vi-VN" sz="2200" b="1" kern="0">
                <a:solidFill>
                  <a:srgbClr val="0000FF"/>
                </a:solidFill>
                <a:latin typeface="Arial" charset="0"/>
              </a:rPr>
              <a:t>% trẻ em trong độ tuổi tiểu học, trung học cơ sở biết các quy định về an toàn giao </a:t>
            </a:r>
            <a:r>
              <a:rPr lang="vi-VN" sz="2200" b="1" kern="0" smtClean="0">
                <a:solidFill>
                  <a:srgbClr val="0000FF"/>
                </a:solidFill>
                <a:latin typeface="Arial" charset="0"/>
              </a:rPr>
              <a:t>thông.</a:t>
            </a:r>
            <a:endParaRPr lang="en-US" sz="22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2200" b="1" kern="0" smtClean="0">
                <a:solidFill>
                  <a:srgbClr val="0000FF"/>
                </a:solidFill>
                <a:latin typeface="Arial" charset="0"/>
              </a:rPr>
              <a:t>40</a:t>
            </a:r>
            <a:r>
              <a:rPr lang="vi-VN" sz="2200" b="1" kern="0">
                <a:solidFill>
                  <a:srgbClr val="0000FF"/>
                </a:solidFill>
                <a:latin typeface="Arial" charset="0"/>
              </a:rPr>
              <a:t>% trẻ em trong độ tuổi tiểu học và trung học cơ sở biết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kỹ </a:t>
            </a:r>
            <a:r>
              <a:rPr lang="vi-VN" sz="2200" b="1" kern="0">
                <a:solidFill>
                  <a:srgbClr val="0000FF"/>
                </a:solidFill>
                <a:latin typeface="Arial" charset="0"/>
              </a:rPr>
              <a:t>năng an toàn trong môi trường </a:t>
            </a:r>
            <a:r>
              <a:rPr lang="vi-VN" sz="2200" b="1" kern="0" smtClean="0">
                <a:solidFill>
                  <a:srgbClr val="0000FF"/>
                </a:solidFill>
                <a:latin typeface="Arial" charset="0"/>
              </a:rPr>
              <a:t>nước.</a:t>
            </a:r>
            <a:endParaRPr lang="en-US" sz="22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2200" b="1" kern="0" smtClean="0">
                <a:solidFill>
                  <a:srgbClr val="0000FF"/>
                </a:solidFill>
                <a:latin typeface="Arial" charset="0"/>
              </a:rPr>
              <a:t>90</a:t>
            </a:r>
            <a:r>
              <a:rPr lang="vi-VN" sz="2200" b="1" kern="0">
                <a:solidFill>
                  <a:srgbClr val="0000FF"/>
                </a:solidFill>
                <a:latin typeface="Arial" charset="0"/>
              </a:rPr>
              <a:t>% trẻ em sử dụng áo phao khi tham gia giao thông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đường thủy.</a:t>
            </a:r>
            <a:endParaRPr lang="en-US" sz="22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2200" b="1" kern="0" smtClean="0">
                <a:solidFill>
                  <a:srgbClr val="0000FF"/>
                </a:solidFill>
                <a:latin typeface="Arial" charset="0"/>
              </a:rPr>
              <a:t>100</a:t>
            </a:r>
            <a:r>
              <a:rPr lang="vi-VN" sz="2200" b="1" kern="0">
                <a:solidFill>
                  <a:srgbClr val="0000FF"/>
                </a:solidFill>
                <a:latin typeface="Arial" charset="0"/>
              </a:rPr>
              <a:t>% tỉnh, thành phố trực thuộc Trung ương triển khai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thí </a:t>
            </a:r>
            <a:r>
              <a:rPr lang="vi-VN" sz="2200" b="1" kern="0">
                <a:solidFill>
                  <a:srgbClr val="0000FF"/>
                </a:solidFill>
                <a:latin typeface="Arial" charset="0"/>
              </a:rPr>
              <a:t>điểm chương trình bơi an toàn cho trẻ </a:t>
            </a:r>
            <a:r>
              <a:rPr lang="vi-VN" sz="2200" b="1" kern="0" smtClean="0">
                <a:solidFill>
                  <a:srgbClr val="0000FF"/>
                </a:solidFill>
                <a:latin typeface="Arial" charset="0"/>
              </a:rPr>
              <a:t>em.</a:t>
            </a:r>
            <a:endParaRPr lang="en-US" sz="22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2200" b="1" kern="0" smtClean="0">
                <a:solidFill>
                  <a:srgbClr val="0000FF"/>
                </a:solidFill>
                <a:latin typeface="Arial" charset="0"/>
              </a:rPr>
              <a:t>100</a:t>
            </a:r>
            <a:r>
              <a:rPr lang="vi-VN" sz="2200" b="1" kern="0">
                <a:solidFill>
                  <a:srgbClr val="0000FF"/>
                </a:solidFill>
                <a:latin typeface="Arial" charset="0"/>
              </a:rPr>
              <a:t>% cán bộ cấp tỉnh, cấp huyện và 80% cán bộ cấp xã, cộng tác viên, tình nguyện viên làm công tác bảo vệ, chăm sóc trẻ em được tập huấn về kỹ năng phòng, chống tai nạn, thương tích trẻ em; 100% nhân viên y tế thôn, bản, nhân viên y tế trường học biết các kỹ thuật sơ cứu, cấp cứu ban đầu cho trẻ em bị tai nạn, thương tích</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CÁC MỤC TIÊU CỤ THỂ</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64126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04800" y="4191000"/>
            <a:ext cx="8697913" cy="24384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2388" indent="1588" algn="just" eaLnBrk="1" hangingPunct="1">
              <a:lnSpc>
                <a:spcPct val="108000"/>
              </a:lnSpc>
              <a:spcBef>
                <a:spcPts val="600"/>
              </a:spcBef>
              <a:spcAft>
                <a:spcPts val="0"/>
              </a:spcAft>
              <a:buClr>
                <a:srgbClr val="FF0000"/>
              </a:buClr>
              <a:buFont typeface="+mj-lt"/>
              <a:buAutoNum type="arabicPeriod"/>
              <a:defRPr/>
            </a:pPr>
            <a:r>
              <a:rPr lang="en-US" sz="2150" b="1" kern="0" smtClean="0">
                <a:solidFill>
                  <a:srgbClr val="0000FF"/>
                </a:solidFill>
                <a:latin typeface="Arial" charset="0"/>
              </a:rPr>
              <a:t>   Truyền </a:t>
            </a:r>
            <a:r>
              <a:rPr lang="en-US" sz="2150" b="1" kern="0">
                <a:solidFill>
                  <a:srgbClr val="0000FF"/>
                </a:solidFill>
                <a:latin typeface="Arial" charset="0"/>
              </a:rPr>
              <a:t>thông, giáo dục, vận động xã hội nhằm nâng cao nhận thức, kiến thức, kỹ năng về phòng, chống tai nạn, thương tích trẻ em cho trẻ em, gia đình, trường học, cộng đồng và xã hội. Nâng cao năng lực về phòng, chống tai nạn, thương tích trẻ em cho đội ngũ công chức, viên chức, cộng tác viên, tình nguyện viên làm công tác bảo vệ, chăm sóc trẻ em các cấp, các ngành, đoàn </a:t>
            </a:r>
            <a:r>
              <a:rPr lang="en-US" sz="2150" b="1" kern="0" smtClean="0">
                <a:solidFill>
                  <a:srgbClr val="0000FF"/>
                </a:solidFill>
                <a:latin typeface="Arial" charset="0"/>
              </a:rPr>
              <a:t>thể.</a:t>
            </a: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NỘI DUNG CHƯƠNG TRÌNH</a:t>
            </a:r>
            <a:endParaRPr lang="en-US" sz="26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7713" y="1268104"/>
            <a:ext cx="5188574" cy="2922896"/>
          </a:xfrm>
          <a:prstGeom prst="rect">
            <a:avLst/>
          </a:prstGeom>
          <a:ln>
            <a:solidFill>
              <a:srgbClr val="FF0000"/>
            </a:solidFill>
          </a:ln>
        </p:spPr>
      </p:pic>
    </p:spTree>
    <p:extLst>
      <p:ext uri="{BB962C8B-B14F-4D97-AF65-F5344CB8AC3E}">
        <p14:creationId xmlns:p14="http://schemas.microsoft.com/office/powerpoint/2010/main" val="16094077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NGUỒN </a:t>
            </a:r>
            <a:r>
              <a:rPr lang="en-US" sz="2800" b="1">
                <a:solidFill>
                  <a:srgbClr val="FF0000"/>
                </a:solidFill>
                <a:latin typeface="Arial" panose="020B0604020202020204" pitchFamily="34" charset="0"/>
                <a:cs typeface="Arial" panose="020B0604020202020204" pitchFamily="34" charset="0"/>
              </a:rPr>
              <a:t>GỐC, Ý NGHĨA CỦA NGÀY PHÁP </a:t>
            </a:r>
            <a:r>
              <a:rPr lang="en-US" sz="2800" b="1" smtClean="0">
                <a:solidFill>
                  <a:srgbClr val="FF0000"/>
                </a:solidFill>
                <a:latin typeface="Arial" panose="020B0604020202020204" pitchFamily="34" charset="0"/>
                <a:cs typeface="Arial" panose="020B0604020202020204" pitchFamily="34" charset="0"/>
              </a:rPr>
              <a:t>LUẬT</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Wingdings" pitchFamily="2" charset="2"/>
              <a:buChar char="Ø"/>
              <a:defRPr/>
            </a:pPr>
            <a:r>
              <a:rPr lang="es-MX" sz="2250" b="1" kern="0" smtClean="0">
                <a:solidFill>
                  <a:srgbClr val="0000FF"/>
                </a:solidFill>
                <a:latin typeface="Arial" charset="0"/>
              </a:rPr>
              <a:t>Ngày Pháp luật không chỉ giới hạn là ngày 09/11, mà phấn đấu sẽ là 365 ngày trong một năm mọi tổ chức, cá nhân tôn trọng và nghiêm chỉnh chấp hành Hiến pháp, </a:t>
            </a:r>
            <a:br>
              <a:rPr lang="es-MX" sz="2250" b="1" kern="0" smtClean="0">
                <a:solidFill>
                  <a:srgbClr val="0000FF"/>
                </a:solidFill>
                <a:latin typeface="Arial" charset="0"/>
              </a:rPr>
            </a:br>
            <a:r>
              <a:rPr lang="es-MX" sz="2250" b="1" kern="0" smtClean="0">
                <a:solidFill>
                  <a:srgbClr val="0000FF"/>
                </a:solidFill>
                <a:latin typeface="Arial" charset="0"/>
              </a:rPr>
              <a:t>pháp luật, thực hiện khẩu hiệu </a:t>
            </a:r>
            <a:r>
              <a:rPr lang="es-MX" sz="2250" b="1" kern="0" smtClean="0">
                <a:solidFill>
                  <a:srgbClr val="FF0066"/>
                </a:solidFill>
                <a:latin typeface="Arial" charset="0"/>
              </a:rPr>
              <a:t>“Sống và làm việc theo Hiến pháp và pháp luật”.</a:t>
            </a:r>
          </a:p>
          <a:p>
            <a:pPr indent="-457200" algn="just" eaLnBrk="1" hangingPunct="1">
              <a:lnSpc>
                <a:spcPct val="105000"/>
              </a:lnSpc>
              <a:spcBef>
                <a:spcPts val="1000"/>
              </a:spcBef>
              <a:spcAft>
                <a:spcPts val="0"/>
              </a:spcAft>
              <a:buClr>
                <a:srgbClr val="FF0000"/>
              </a:buClr>
              <a:buFont typeface="Wingdings" pitchFamily="2" charset="2"/>
              <a:buChar char="Ø"/>
              <a:defRPr/>
            </a:pPr>
            <a:r>
              <a:rPr lang="en-US" sz="2250" b="1" kern="0" smtClean="0">
                <a:solidFill>
                  <a:srgbClr val="0000FF"/>
                </a:solidFill>
                <a:latin typeface="Arial" charset="0"/>
              </a:rPr>
              <a:t>Việc </a:t>
            </a:r>
            <a:r>
              <a:rPr lang="en-US" sz="2250" b="1" kern="0" smtClean="0">
                <a:solidFill>
                  <a:srgbClr val="FF0066"/>
                </a:solidFill>
                <a:latin typeface="Arial" charset="0"/>
              </a:rPr>
              <a:t>tổ chức định kỳ Ngày pháp luật</a:t>
            </a:r>
            <a:r>
              <a:rPr lang="en-US" sz="2250" b="1" kern="0" smtClean="0">
                <a:solidFill>
                  <a:srgbClr val="0000FF"/>
                </a:solidFill>
                <a:latin typeface="Arial" charset="0"/>
              </a:rPr>
              <a:t> thực chất là bố trí 01 ngày trong tháng với lượng thời gian cần thiết để </a:t>
            </a:r>
            <a:r>
              <a:rPr lang="en-US" sz="2250" b="1" kern="0">
                <a:solidFill>
                  <a:srgbClr val="0000FF"/>
                </a:solidFill>
                <a:latin typeface="Arial" charset="0"/>
              </a:rPr>
              <a:t>CBCC,VC và </a:t>
            </a:r>
            <a:r>
              <a:rPr lang="en-US" sz="2250" b="1" kern="0" smtClean="0">
                <a:solidFill>
                  <a:srgbClr val="0000FF"/>
                </a:solidFill>
                <a:latin typeface="Arial" charset="0"/>
              </a:rPr>
              <a:t>nhân </a:t>
            </a:r>
            <a:r>
              <a:rPr lang="en-US" sz="2250" b="1" kern="0">
                <a:solidFill>
                  <a:srgbClr val="0000FF"/>
                </a:solidFill>
                <a:latin typeface="Arial" charset="0"/>
              </a:rPr>
              <a:t>dân tham gia học tập, tìm hiểu pháp </a:t>
            </a:r>
            <a:r>
              <a:rPr lang="en-US" sz="2250" b="1" kern="0" smtClean="0">
                <a:solidFill>
                  <a:srgbClr val="0000FF"/>
                </a:solidFill>
                <a:latin typeface="Arial" charset="0"/>
              </a:rPr>
              <a:t>luật.</a:t>
            </a:r>
            <a:endParaRPr lang="en-US" sz="2250" b="1" kern="0">
              <a:solidFill>
                <a:srgbClr val="0000FF"/>
              </a:solidFill>
              <a:latin typeface="Arial" charset="0"/>
            </a:endParaRPr>
          </a:p>
          <a:p>
            <a:pPr indent="-457200" algn="just" eaLnBrk="1" hangingPunct="1">
              <a:lnSpc>
                <a:spcPct val="105000"/>
              </a:lnSpc>
              <a:spcBef>
                <a:spcPts val="1000"/>
              </a:spcBef>
              <a:spcAft>
                <a:spcPts val="0"/>
              </a:spcAft>
              <a:buClr>
                <a:srgbClr val="FF0000"/>
              </a:buClr>
              <a:buFont typeface="Wingdings" pitchFamily="2" charset="2"/>
              <a:buChar char="Ø"/>
              <a:defRPr/>
            </a:pPr>
            <a:r>
              <a:rPr lang="de-DE" sz="2250" b="1" kern="0" smtClean="0">
                <a:solidFill>
                  <a:srgbClr val="0000FF"/>
                </a:solidFill>
                <a:latin typeface="Arial" charset="0"/>
              </a:rPr>
              <a:t>Chủ </a:t>
            </a:r>
            <a:r>
              <a:rPr lang="de-DE" sz="2250" b="1" kern="0">
                <a:solidFill>
                  <a:srgbClr val="0000FF"/>
                </a:solidFill>
                <a:latin typeface="Arial" charset="0"/>
              </a:rPr>
              <a:t>đề Ngày pháp luật </a:t>
            </a:r>
            <a:r>
              <a:rPr lang="de-DE" sz="2250" b="1" kern="0" smtClean="0">
                <a:solidFill>
                  <a:srgbClr val="0000FF"/>
                </a:solidFill>
                <a:latin typeface="Arial" charset="0"/>
              </a:rPr>
              <a:t>2017 </a:t>
            </a:r>
            <a:r>
              <a:rPr lang="de-DE" sz="2250" b="1" kern="0">
                <a:solidFill>
                  <a:srgbClr val="0000FF"/>
                </a:solidFill>
                <a:latin typeface="Arial" charset="0"/>
              </a:rPr>
              <a:t>được xác định là</a:t>
            </a:r>
            <a:r>
              <a:rPr lang="de-DE" sz="2250" b="1" kern="0" smtClean="0">
                <a:solidFill>
                  <a:srgbClr val="0000FF"/>
                </a:solidFill>
                <a:latin typeface="Arial" charset="0"/>
              </a:rPr>
              <a:t>: </a:t>
            </a:r>
            <a:r>
              <a:rPr lang="en-US" sz="2250" b="1" kern="0" smtClean="0">
                <a:solidFill>
                  <a:srgbClr val="FF0066"/>
                </a:solidFill>
                <a:latin typeface="Arial" charset="0"/>
              </a:rPr>
              <a:t>“Tiếp tục hoàn thiện thể chế, cải thiện môi trường kinh doanh, nâng cao năng lực cạnh tranh quốc gia, và đổi mới sáng tạo; nâng cao hiệu quả thi hành pháp luật, phòng chống tham nhũng, lãng phí, cải cách hành chính, tháo gỡ vướng mắc, khó khăn để đồng hành cùng người dân và doanh nghiệp”</a:t>
            </a:r>
            <a:endParaRPr lang="en-US" sz="2250" b="1" kern="0" smtClean="0">
              <a:solidFill>
                <a:srgbClr val="0000FF"/>
              </a:solidFill>
              <a:latin typeface="Arial" charset="0"/>
            </a:endParaRPr>
          </a:p>
        </p:txBody>
      </p:sp>
    </p:spTree>
    <p:extLst>
      <p:ext uri="{BB962C8B-B14F-4D97-AF65-F5344CB8AC3E}">
        <p14:creationId xmlns:p14="http://schemas.microsoft.com/office/powerpoint/2010/main" val="7255497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724400" y="1219200"/>
            <a:ext cx="42783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8738" indent="9525" algn="just" eaLnBrk="1" hangingPunct="1">
              <a:lnSpc>
                <a:spcPct val="110000"/>
              </a:lnSpc>
              <a:spcBef>
                <a:spcPts val="2400"/>
              </a:spcBef>
              <a:spcAft>
                <a:spcPts val="0"/>
              </a:spcAft>
              <a:buClr>
                <a:srgbClr val="FF0000"/>
              </a:buClr>
              <a:buFont typeface="+mj-lt"/>
              <a:buAutoNum type="arabicPeriod" startAt="2"/>
              <a:defRPr/>
            </a:pPr>
            <a:r>
              <a:rPr lang="en-US" sz="2400" b="1" kern="0" smtClean="0">
                <a:solidFill>
                  <a:srgbClr val="0000FF"/>
                </a:solidFill>
                <a:latin typeface="Arial" charset="0"/>
              </a:rPr>
              <a:t>  Xây </a:t>
            </a:r>
            <a:r>
              <a:rPr lang="en-US" sz="2400" b="1" kern="0">
                <a:solidFill>
                  <a:srgbClr val="0000FF"/>
                </a:solidFill>
                <a:latin typeface="Arial" charset="0"/>
              </a:rPr>
              <a:t>dựng Ngôi nhà an toàn phòng, chống tai nạn, thương tích trẻ </a:t>
            </a:r>
            <a:r>
              <a:rPr lang="en-US" sz="2400" b="1" kern="0" smtClean="0">
                <a:solidFill>
                  <a:srgbClr val="0000FF"/>
                </a:solidFill>
                <a:latin typeface="Arial" charset="0"/>
              </a:rPr>
              <a:t>em</a:t>
            </a:r>
          </a:p>
          <a:p>
            <a:pPr marL="58738" indent="9525" algn="just" eaLnBrk="1" hangingPunct="1">
              <a:lnSpc>
                <a:spcPct val="110000"/>
              </a:lnSpc>
              <a:spcBef>
                <a:spcPts val="2400"/>
              </a:spcBef>
              <a:spcAft>
                <a:spcPts val="0"/>
              </a:spcAft>
              <a:buClr>
                <a:srgbClr val="FF0000"/>
              </a:buClr>
              <a:buFont typeface="+mj-lt"/>
              <a:buAutoNum type="arabicPeriod" startAt="2"/>
              <a:defRPr/>
            </a:pPr>
            <a:r>
              <a:rPr lang="en-US" sz="2400" b="1" kern="0" smtClean="0">
                <a:solidFill>
                  <a:srgbClr val="0000FF"/>
                </a:solidFill>
                <a:latin typeface="Arial" charset="0"/>
              </a:rPr>
              <a:t>  Xây </a:t>
            </a:r>
            <a:r>
              <a:rPr lang="en-US" sz="2400" b="1" kern="0">
                <a:solidFill>
                  <a:srgbClr val="0000FF"/>
                </a:solidFill>
                <a:latin typeface="Arial" charset="0"/>
              </a:rPr>
              <a:t>dựng Trường học an toàn phòng, chống tai nạn, thương tích trẻ </a:t>
            </a:r>
            <a:r>
              <a:rPr lang="en-US" sz="2400" b="1" kern="0" smtClean="0">
                <a:solidFill>
                  <a:srgbClr val="0000FF"/>
                </a:solidFill>
                <a:latin typeface="Arial" charset="0"/>
              </a:rPr>
              <a:t>em</a:t>
            </a:r>
          </a:p>
          <a:p>
            <a:pPr marL="58738" indent="9525" algn="just" eaLnBrk="1" hangingPunct="1">
              <a:lnSpc>
                <a:spcPct val="110000"/>
              </a:lnSpc>
              <a:spcBef>
                <a:spcPts val="2400"/>
              </a:spcBef>
              <a:spcAft>
                <a:spcPts val="0"/>
              </a:spcAft>
              <a:buClr>
                <a:srgbClr val="FF0000"/>
              </a:buClr>
              <a:buFont typeface="+mj-lt"/>
              <a:buAutoNum type="arabicPeriod" startAt="2"/>
              <a:defRPr/>
            </a:pPr>
            <a:r>
              <a:rPr lang="en-US" sz="2400" b="1" kern="0" smtClean="0">
                <a:solidFill>
                  <a:srgbClr val="0000FF"/>
                </a:solidFill>
                <a:latin typeface="Arial" charset="0"/>
              </a:rPr>
              <a:t>  Xây </a:t>
            </a:r>
            <a:r>
              <a:rPr lang="en-US" sz="2400" b="1" kern="0">
                <a:solidFill>
                  <a:srgbClr val="0000FF"/>
                </a:solidFill>
                <a:latin typeface="Arial" charset="0"/>
              </a:rPr>
              <a:t>dựng Cộng đồng an toàn phòng, chống tai nạn, thương tích trẻ </a:t>
            </a:r>
            <a:r>
              <a:rPr lang="en-US" sz="2400" b="1" kern="0" smtClean="0">
                <a:solidFill>
                  <a:srgbClr val="0000FF"/>
                </a:solidFill>
                <a:latin typeface="Arial" charset="0"/>
              </a:rPr>
              <a:t>em</a:t>
            </a: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NỘI DUNG CHƯƠNG TRÌNH</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26" y="1265546"/>
            <a:ext cx="4581674" cy="5467350"/>
          </a:xfrm>
          <a:prstGeom prst="rect">
            <a:avLst/>
          </a:prstGeom>
          <a:ln>
            <a:solidFill>
              <a:srgbClr val="FF0000"/>
            </a:solidFill>
          </a:ln>
        </p:spPr>
      </p:pic>
    </p:spTree>
    <p:extLst>
      <p:ext uri="{BB962C8B-B14F-4D97-AF65-F5344CB8AC3E}">
        <p14:creationId xmlns:p14="http://schemas.microsoft.com/office/powerpoint/2010/main" val="33080633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4495800" y="1219200"/>
            <a:ext cx="4506913"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0800" indent="3175" algn="just" eaLnBrk="1" hangingPunct="1">
              <a:lnSpc>
                <a:spcPct val="110000"/>
              </a:lnSpc>
              <a:spcBef>
                <a:spcPts val="2400"/>
              </a:spcBef>
              <a:spcAft>
                <a:spcPts val="0"/>
              </a:spcAft>
              <a:buClr>
                <a:srgbClr val="FF0000"/>
              </a:buClr>
              <a:buFont typeface="+mj-lt"/>
              <a:buAutoNum type="arabicPeriod" startAt="5"/>
              <a:defRPr/>
            </a:pPr>
            <a:r>
              <a:rPr lang="en-US" sz="2400" b="1" kern="0" smtClean="0">
                <a:solidFill>
                  <a:srgbClr val="0000FF"/>
                </a:solidFill>
                <a:latin typeface="Arial" charset="0"/>
              </a:rPr>
              <a:t> Phòng</a:t>
            </a:r>
            <a:r>
              <a:rPr lang="en-US" sz="2400" b="1" kern="0">
                <a:solidFill>
                  <a:srgbClr val="0000FF"/>
                </a:solidFill>
                <a:latin typeface="Arial" charset="0"/>
              </a:rPr>
              <a:t>, chống tai nạn giao thông đường bộ cho trẻ </a:t>
            </a:r>
            <a:r>
              <a:rPr lang="en-US" sz="2400" b="1" kern="0" smtClean="0">
                <a:solidFill>
                  <a:srgbClr val="0000FF"/>
                </a:solidFill>
                <a:latin typeface="Arial" charset="0"/>
              </a:rPr>
              <a:t>em</a:t>
            </a:r>
          </a:p>
          <a:p>
            <a:pPr marL="50800" indent="3175" algn="just" eaLnBrk="1" hangingPunct="1">
              <a:lnSpc>
                <a:spcPct val="110000"/>
              </a:lnSpc>
              <a:spcBef>
                <a:spcPts val="2400"/>
              </a:spcBef>
              <a:spcAft>
                <a:spcPts val="0"/>
              </a:spcAft>
              <a:buClr>
                <a:srgbClr val="FF0000"/>
              </a:buClr>
              <a:buFont typeface="+mj-lt"/>
              <a:buAutoNum type="arabicPeriod" startAt="5"/>
              <a:defRPr/>
            </a:pPr>
            <a:r>
              <a:rPr lang="en-US" sz="2400" b="1" kern="0" smtClean="0">
                <a:solidFill>
                  <a:srgbClr val="0000FF"/>
                </a:solidFill>
                <a:latin typeface="Arial" charset="0"/>
              </a:rPr>
              <a:t> Phòng</a:t>
            </a:r>
            <a:r>
              <a:rPr lang="en-US" sz="2400" b="1" kern="0">
                <a:solidFill>
                  <a:srgbClr val="0000FF"/>
                </a:solidFill>
                <a:latin typeface="Arial" charset="0"/>
              </a:rPr>
              <a:t>, chống đuối nước trẻ </a:t>
            </a:r>
            <a:r>
              <a:rPr lang="en-US" sz="2400" b="1" kern="0" smtClean="0">
                <a:solidFill>
                  <a:srgbClr val="0000FF"/>
                </a:solidFill>
                <a:latin typeface="Arial" charset="0"/>
              </a:rPr>
              <a:t>em</a:t>
            </a:r>
          </a:p>
          <a:p>
            <a:pPr marL="50800" indent="3175" algn="just" eaLnBrk="1" hangingPunct="1">
              <a:lnSpc>
                <a:spcPct val="110000"/>
              </a:lnSpc>
              <a:spcBef>
                <a:spcPts val="2400"/>
              </a:spcBef>
              <a:spcAft>
                <a:spcPts val="0"/>
              </a:spcAft>
              <a:buClr>
                <a:srgbClr val="FF0000"/>
              </a:buClr>
              <a:buFont typeface="+mj-lt"/>
              <a:buAutoNum type="arabicPeriod" startAt="5"/>
              <a:defRPr/>
            </a:pPr>
            <a:r>
              <a:rPr lang="en-US" sz="2400" b="1" kern="0" smtClean="0">
                <a:solidFill>
                  <a:srgbClr val="0000FF"/>
                </a:solidFill>
                <a:latin typeface="Arial" charset="0"/>
              </a:rPr>
              <a:t> </a:t>
            </a:r>
            <a:r>
              <a:rPr lang="en-US" sz="2400" b="1" kern="0">
                <a:solidFill>
                  <a:srgbClr val="0000FF"/>
                </a:solidFill>
                <a:latin typeface="Arial" charset="0"/>
              </a:rPr>
              <a:t>Xây dựng và vận hành hệ thống theo dõi, giám sát, đánh giá về phòng, chống tai nạn, thương tích trẻ em</a:t>
            </a:r>
            <a:r>
              <a:rPr lang="en-US" sz="2400" b="1" kern="0" smtClean="0">
                <a:solidFill>
                  <a:srgbClr val="0000FF"/>
                </a:solidFill>
                <a:latin typeface="Arial" charset="0"/>
              </a:rPr>
              <a:t>.</a:t>
            </a: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NỘI DUNG CHƯƠNG TRÌNH</a:t>
            </a:r>
            <a:endParaRPr lang="en-US" sz="26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81000" y="1277203"/>
            <a:ext cx="3931920" cy="2651760"/>
          </a:xfrm>
          <a:prstGeom prst="rect">
            <a:avLst/>
          </a:prstGeom>
          <a:ln>
            <a:solidFill>
              <a:srgbClr val="FF0000"/>
            </a:solidFill>
          </a:ln>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381000" y="4038600"/>
            <a:ext cx="3931920" cy="2651760"/>
          </a:xfrm>
          <a:prstGeom prst="rect">
            <a:avLst/>
          </a:prstGeom>
          <a:ln>
            <a:solidFill>
              <a:srgbClr val="FF0000"/>
            </a:solidFill>
          </a:ln>
        </p:spPr>
      </p:pic>
    </p:spTree>
    <p:extLst>
      <p:ext uri="{BB962C8B-B14F-4D97-AF65-F5344CB8AC3E}">
        <p14:creationId xmlns:p14="http://schemas.microsoft.com/office/powerpoint/2010/main" val="32447914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Tăng </a:t>
            </a:r>
            <a:r>
              <a:rPr lang="en-US" sz="2400" b="1" kern="0">
                <a:solidFill>
                  <a:srgbClr val="0000FF"/>
                </a:solidFill>
                <a:latin typeface="Arial" charset="0"/>
              </a:rPr>
              <a:t>cường sự lãnh đạo, chỉ đạo và trách nhiệm của các cấp ủy Đảng, chính quyền đối với công tác phòng, chống tai nạn, thương tích trẻ </a:t>
            </a:r>
            <a:r>
              <a:rPr lang="en-US" sz="2400" b="1" kern="0" smtClean="0">
                <a:solidFill>
                  <a:srgbClr val="0000FF"/>
                </a:solidFill>
                <a:latin typeface="Arial" charset="0"/>
              </a:rPr>
              <a:t>em.</a:t>
            </a:r>
          </a:p>
          <a:p>
            <a:pPr indent="-457200" algn="just" eaLnBrk="1" hangingPunct="1">
              <a:lnSpc>
                <a:spcPct val="110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Đẩy </a:t>
            </a:r>
            <a:r>
              <a:rPr lang="en-US" sz="2400" b="1" kern="0">
                <a:solidFill>
                  <a:srgbClr val="0000FF"/>
                </a:solidFill>
                <a:latin typeface="Arial" charset="0"/>
              </a:rPr>
              <a:t>mạnh, thông tin, truyền thông, giáo dục, vận động xã hội nhằm nâng cao nhận thức về phòng, chống tai nạn, thương tích trẻ em cho trẻ em, hộ gia đình, trường học, cộng đồng và xã </a:t>
            </a:r>
            <a:r>
              <a:rPr lang="en-US" sz="2400" b="1" kern="0" smtClean="0">
                <a:solidFill>
                  <a:srgbClr val="0000FF"/>
                </a:solidFill>
                <a:latin typeface="Arial" charset="0"/>
              </a:rPr>
              <a:t>hội.</a:t>
            </a:r>
          </a:p>
          <a:p>
            <a:pPr indent="-457200" algn="just" eaLnBrk="1" hangingPunct="1">
              <a:lnSpc>
                <a:spcPct val="110000"/>
              </a:lnSpc>
              <a:spcBef>
                <a:spcPts val="1200"/>
              </a:spcBef>
              <a:spcAft>
                <a:spcPts val="0"/>
              </a:spcAft>
              <a:buClr>
                <a:srgbClr val="FF0000"/>
              </a:buClr>
              <a:buFont typeface="+mj-lt"/>
              <a:buAutoNum type="arabicPeriod"/>
              <a:defRPr/>
            </a:pPr>
            <a:r>
              <a:rPr lang="en-US" sz="2400" b="1" kern="0" smtClean="0">
                <a:solidFill>
                  <a:srgbClr val="0000FF"/>
                </a:solidFill>
                <a:latin typeface="Arial" charset="0"/>
              </a:rPr>
              <a:t>Củng </a:t>
            </a:r>
            <a:r>
              <a:rPr lang="en-US" sz="2400" b="1" kern="0">
                <a:solidFill>
                  <a:srgbClr val="0000FF"/>
                </a:solidFill>
                <a:latin typeface="Arial" charset="0"/>
              </a:rPr>
              <a:t>cố và nâng cao năng lực cho đội ngũ công chức, viên chức, cộng tác viên làm công tác bảo vệ, chăm sóc trẻ em các cấp, các ngành, đoàn thể liên quan về công tác phòng, chống tai nạn, thương tích trẻ </a:t>
            </a:r>
            <a:r>
              <a:rPr lang="en-US" sz="2400" b="1" kern="0" smtClean="0">
                <a:solidFill>
                  <a:srgbClr val="0000FF"/>
                </a:solidFill>
                <a:latin typeface="Arial" charset="0"/>
              </a:rPr>
              <a:t>em.</a:t>
            </a: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NHIỆM VỤ, GIẢI PHÁP THỰC HIỆN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964326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4419600"/>
            <a:ext cx="8861425" cy="2133599"/>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339725" indent="-339725" algn="just" eaLnBrk="1" hangingPunct="1">
              <a:lnSpc>
                <a:spcPct val="110000"/>
              </a:lnSpc>
              <a:spcBef>
                <a:spcPts val="1200"/>
              </a:spcBef>
              <a:spcAft>
                <a:spcPts val="0"/>
              </a:spcAft>
              <a:buClr>
                <a:srgbClr val="FF0000"/>
              </a:buClr>
              <a:buFont typeface="+mj-lt"/>
              <a:buAutoNum type="arabicPeriod" startAt="4"/>
              <a:defRPr/>
            </a:pPr>
            <a:r>
              <a:rPr lang="en-US" sz="2000" b="1" kern="0" smtClean="0">
                <a:solidFill>
                  <a:srgbClr val="0000FF"/>
                </a:solidFill>
                <a:latin typeface="Arial" charset="0"/>
              </a:rPr>
              <a:t>Xây </a:t>
            </a:r>
            <a:r>
              <a:rPr lang="en-US" sz="2000" b="1" kern="0">
                <a:solidFill>
                  <a:srgbClr val="0000FF"/>
                </a:solidFill>
                <a:latin typeface="Arial" charset="0"/>
              </a:rPr>
              <a:t>dựng thí điểm, đánh giá và nhân rộng các mô hình Ngôi nhà an toàn, Trường học an toàn, Cộng đồng an toàn, Phòng, chống tai nạn giao thông đường bộ cho trẻ em và các mô hình an toàn khác.</a:t>
            </a:r>
          </a:p>
          <a:p>
            <a:pPr marL="339725" indent="-339725" algn="just" eaLnBrk="1" hangingPunct="1">
              <a:lnSpc>
                <a:spcPct val="110000"/>
              </a:lnSpc>
              <a:spcBef>
                <a:spcPts val="1200"/>
              </a:spcBef>
              <a:spcAft>
                <a:spcPts val="0"/>
              </a:spcAft>
              <a:buClr>
                <a:srgbClr val="FF0000"/>
              </a:buClr>
              <a:buFont typeface="+mj-lt"/>
              <a:buAutoNum type="arabicPeriod" startAt="4"/>
              <a:defRPr/>
            </a:pPr>
            <a:r>
              <a:rPr lang="en-US" sz="2000" b="1" kern="0">
                <a:solidFill>
                  <a:srgbClr val="0000FF"/>
                </a:solidFill>
                <a:latin typeface="Arial" charset="0"/>
              </a:rPr>
              <a:t>Triển khai các hoạt động phòng, chống đuối nước trẻ em; đảm bảo thực hiện các quy định an toàn trong môi trường nước, các quy định an toàn khi tham gia giao thông đường thủy theo quy định</a:t>
            </a:r>
            <a:r>
              <a:rPr lang="en-US" sz="2000" b="1" kern="0" smtClean="0">
                <a:solidFill>
                  <a:srgbClr val="0000FF"/>
                </a:solidFill>
                <a:latin typeface="Arial" charset="0"/>
              </a:rPr>
              <a:t>.</a:t>
            </a: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NHIỆM VỤ, GIẢI PHÁP THỰC HIỆN</a:t>
            </a:r>
            <a:endParaRPr lang="en-US" sz="26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685" y="1295400"/>
            <a:ext cx="5176630" cy="3095624"/>
          </a:xfrm>
          <a:prstGeom prst="rect">
            <a:avLst/>
          </a:prstGeom>
          <a:ln>
            <a:solidFill>
              <a:srgbClr val="FF0000"/>
            </a:solidFill>
          </a:ln>
        </p:spPr>
      </p:pic>
    </p:spTree>
    <p:extLst>
      <p:ext uri="{BB962C8B-B14F-4D97-AF65-F5344CB8AC3E}">
        <p14:creationId xmlns:p14="http://schemas.microsoft.com/office/powerpoint/2010/main" val="21033795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6"/>
              <a:defRPr/>
            </a:pPr>
            <a:r>
              <a:rPr lang="en-US" sz="2300" b="1" kern="0" smtClean="0">
                <a:solidFill>
                  <a:srgbClr val="0000FF"/>
                </a:solidFill>
                <a:latin typeface="Arial" charset="0"/>
              </a:rPr>
              <a:t>Tiếp </a:t>
            </a:r>
            <a:r>
              <a:rPr lang="en-US" sz="2300" b="1" kern="0">
                <a:solidFill>
                  <a:srgbClr val="0000FF"/>
                </a:solidFill>
                <a:latin typeface="Arial" charset="0"/>
              </a:rPr>
              <a:t>tục rà soát, sửa đổi, bổ sung, hoàn thiện hệ thống pháp luật, chính sách về phòng, chống tai nạn, thương tích trẻ em; hoàn thiện hệ thống theo dõi, giám sát, đánh giá về việc thực hiện Chương </a:t>
            </a:r>
            <a:r>
              <a:rPr lang="en-US" sz="2300" b="1" kern="0" smtClean="0">
                <a:solidFill>
                  <a:srgbClr val="0000FF"/>
                </a:solidFill>
                <a:latin typeface="Arial" charset="0"/>
              </a:rPr>
              <a:t>trình.</a:t>
            </a:r>
          </a:p>
          <a:p>
            <a:pPr indent="-457200" algn="just" eaLnBrk="1" hangingPunct="1">
              <a:lnSpc>
                <a:spcPct val="110000"/>
              </a:lnSpc>
              <a:spcBef>
                <a:spcPts val="1200"/>
              </a:spcBef>
              <a:spcAft>
                <a:spcPts val="0"/>
              </a:spcAft>
              <a:buClr>
                <a:srgbClr val="FF0000"/>
              </a:buClr>
              <a:buFont typeface="+mj-lt"/>
              <a:buAutoNum type="arabicPeriod" startAt="6"/>
              <a:defRPr/>
            </a:pPr>
            <a:r>
              <a:rPr lang="en-US" sz="2300" b="1" kern="0" smtClean="0">
                <a:solidFill>
                  <a:srgbClr val="0000FF"/>
                </a:solidFill>
                <a:latin typeface="Arial" charset="0"/>
              </a:rPr>
              <a:t>Thường </a:t>
            </a:r>
            <a:r>
              <a:rPr lang="en-US" sz="2300" b="1" kern="0">
                <a:solidFill>
                  <a:srgbClr val="0000FF"/>
                </a:solidFill>
                <a:latin typeface="Arial" charset="0"/>
              </a:rPr>
              <a:t>xuyên kiểm tra, thanh tra tình hình thực hiện pháp luật, chính sách, tiêu chuẩn về phòng, chống tai nạn, thương tích trẻ em để kịp thời xử lý các hành vi vi </a:t>
            </a:r>
            <a:r>
              <a:rPr lang="en-US" sz="2300" b="1" kern="0" smtClean="0">
                <a:solidFill>
                  <a:srgbClr val="0000FF"/>
                </a:solidFill>
                <a:latin typeface="Arial" charset="0"/>
              </a:rPr>
              <a:t>phạm.</a:t>
            </a:r>
          </a:p>
          <a:p>
            <a:pPr indent="-457200" algn="just" eaLnBrk="1" hangingPunct="1">
              <a:lnSpc>
                <a:spcPct val="110000"/>
              </a:lnSpc>
              <a:spcBef>
                <a:spcPts val="1200"/>
              </a:spcBef>
              <a:spcAft>
                <a:spcPts val="0"/>
              </a:spcAft>
              <a:buClr>
                <a:srgbClr val="FF0000"/>
              </a:buClr>
              <a:buFont typeface="+mj-lt"/>
              <a:buAutoNum type="arabicPeriod" startAt="6"/>
              <a:defRPr/>
            </a:pPr>
            <a:r>
              <a:rPr lang="en-US" sz="2300" b="1" kern="0" smtClean="0">
                <a:solidFill>
                  <a:srgbClr val="0000FF"/>
                </a:solidFill>
                <a:latin typeface="Arial" charset="0"/>
              </a:rPr>
              <a:t>Tăng </a:t>
            </a:r>
            <a:r>
              <a:rPr lang="en-US" sz="2300" b="1" kern="0">
                <a:solidFill>
                  <a:srgbClr val="0000FF"/>
                </a:solidFill>
                <a:latin typeface="Arial" charset="0"/>
              </a:rPr>
              <a:t>cường công tác phối hợp liên ngành về phòng, chống tai nạn, thương tích trẻ </a:t>
            </a:r>
            <a:r>
              <a:rPr lang="en-US" sz="2300" b="1" kern="0" smtClean="0">
                <a:solidFill>
                  <a:srgbClr val="0000FF"/>
                </a:solidFill>
                <a:latin typeface="Arial" charset="0"/>
              </a:rPr>
              <a:t>em.</a:t>
            </a:r>
          </a:p>
          <a:p>
            <a:pPr indent="-457200" algn="just" eaLnBrk="1" hangingPunct="1">
              <a:lnSpc>
                <a:spcPct val="110000"/>
              </a:lnSpc>
              <a:spcBef>
                <a:spcPts val="1200"/>
              </a:spcBef>
              <a:spcAft>
                <a:spcPts val="0"/>
              </a:spcAft>
              <a:buClr>
                <a:srgbClr val="FF0000"/>
              </a:buClr>
              <a:buFont typeface="+mj-lt"/>
              <a:buAutoNum type="arabicPeriod" startAt="6"/>
              <a:defRPr/>
            </a:pPr>
            <a:r>
              <a:rPr lang="en-US" sz="2300" b="1" kern="0" smtClean="0">
                <a:solidFill>
                  <a:srgbClr val="0000FF"/>
                </a:solidFill>
                <a:latin typeface="Arial" charset="0"/>
              </a:rPr>
              <a:t>Tăng </a:t>
            </a:r>
            <a:r>
              <a:rPr lang="en-US" sz="2300" b="1" kern="0">
                <a:solidFill>
                  <a:srgbClr val="0000FF"/>
                </a:solidFill>
                <a:latin typeface="Arial" charset="0"/>
              </a:rPr>
              <a:t>cường hợp tác quốc tế và vận động các tổ chức xã hội, cộng đồng, doanh nghiệp tham gia trong công tác phòng, chống tai nạn, thương tích trẻ em</a:t>
            </a:r>
            <a:r>
              <a:rPr lang="en-US" sz="2300" b="1" kern="0" smtClean="0">
                <a:solidFill>
                  <a:srgbClr val="0000FF"/>
                </a:solidFill>
                <a:latin typeface="Arial" charset="0"/>
              </a:rPr>
              <a:t>.</a:t>
            </a: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NHIỆM VỤ, GIẢI PHÁP THỰC HIỆN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1168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600"/>
              </a:spcBef>
              <a:spcAft>
                <a:spcPts val="0"/>
              </a:spcAft>
              <a:buClr>
                <a:srgbClr val="FF0000"/>
              </a:buClr>
              <a:buNone/>
              <a:defRPr/>
            </a:pPr>
            <a:r>
              <a:rPr lang="en-US" sz="1900" b="1" kern="0">
                <a:solidFill>
                  <a:srgbClr val="0000FF"/>
                </a:solidFill>
                <a:latin typeface="Arial" charset="0"/>
              </a:rPr>
              <a:t>Trong đó </a:t>
            </a:r>
            <a:r>
              <a:rPr lang="en-US" sz="1900" b="1" kern="0" smtClean="0">
                <a:solidFill>
                  <a:srgbClr val="0000FF"/>
                </a:solidFill>
                <a:latin typeface="Arial" charset="0"/>
              </a:rPr>
              <a:t>có nội dung:</a:t>
            </a:r>
          </a:p>
          <a:p>
            <a:pPr indent="-457200" algn="just" eaLnBrk="1" hangingPunct="1">
              <a:lnSpc>
                <a:spcPct val="105000"/>
              </a:lnSpc>
              <a:spcBef>
                <a:spcPts val="600"/>
              </a:spcBef>
              <a:spcAft>
                <a:spcPts val="0"/>
              </a:spcAft>
              <a:buClr>
                <a:srgbClr val="FF0000"/>
              </a:buClr>
              <a:buFont typeface="Wingdings" panose="05000000000000000000" pitchFamily="2" charset="2"/>
              <a:buChar char="Ø"/>
              <a:defRPr/>
            </a:pPr>
            <a:r>
              <a:rPr lang="vi-VN" sz="1900" b="1" kern="0">
                <a:solidFill>
                  <a:srgbClr val="0000FF"/>
                </a:solidFill>
                <a:latin typeface="Arial" charset="0"/>
              </a:rPr>
              <a:t>Bộ </a:t>
            </a:r>
            <a:r>
              <a:rPr lang="vi-VN" sz="1900" b="1" kern="0" smtClean="0">
                <a:solidFill>
                  <a:srgbClr val="0000FF"/>
                </a:solidFill>
                <a:latin typeface="Arial" charset="0"/>
              </a:rPr>
              <a:t>L</a:t>
            </a:r>
            <a:r>
              <a:rPr lang="en-US" sz="1900" b="1" kern="0" smtClean="0">
                <a:solidFill>
                  <a:srgbClr val="0000FF"/>
                </a:solidFill>
                <a:latin typeface="Arial" charset="0"/>
              </a:rPr>
              <a:t>Đ-TB-XH có trách nhiệm h</a:t>
            </a:r>
            <a:r>
              <a:rPr lang="vi-VN" sz="1900" b="1" kern="0" smtClean="0">
                <a:solidFill>
                  <a:srgbClr val="0000FF"/>
                </a:solidFill>
                <a:latin typeface="Arial" charset="0"/>
              </a:rPr>
              <a:t>ướng </a:t>
            </a:r>
            <a:r>
              <a:rPr lang="vi-VN" sz="1900" b="1" kern="0">
                <a:solidFill>
                  <a:srgbClr val="0000FF"/>
                </a:solidFill>
                <a:latin typeface="Arial" charset="0"/>
              </a:rPr>
              <a:t>dẫn các Bộ, ngành và </a:t>
            </a:r>
            <a:r>
              <a:rPr lang="en-US" sz="1900" b="1" kern="0" smtClean="0">
                <a:solidFill>
                  <a:srgbClr val="0000FF"/>
                </a:solidFill>
                <a:latin typeface="Arial" charset="0"/>
              </a:rPr>
              <a:t>UBND </a:t>
            </a:r>
            <a:r>
              <a:rPr lang="vi-VN" sz="1900" b="1" kern="0" smtClean="0">
                <a:solidFill>
                  <a:srgbClr val="0000FF"/>
                </a:solidFill>
                <a:latin typeface="Arial" charset="0"/>
              </a:rPr>
              <a:t>các </a:t>
            </a:r>
            <a:r>
              <a:rPr lang="vi-VN" sz="1900" b="1" kern="0">
                <a:solidFill>
                  <a:srgbClr val="0000FF"/>
                </a:solidFill>
                <a:latin typeface="Arial" charset="0"/>
              </a:rPr>
              <a:t>tỉnh, thành phố trực thuộc Trung ương xây dựng kế hoạch triển khai thực hiện Chương </a:t>
            </a:r>
            <a:r>
              <a:rPr lang="vi-VN" sz="1900" b="1" kern="0" smtClean="0">
                <a:solidFill>
                  <a:srgbClr val="0000FF"/>
                </a:solidFill>
                <a:latin typeface="Arial" charset="0"/>
              </a:rPr>
              <a:t>trình</a:t>
            </a:r>
            <a:r>
              <a:rPr lang="en-US" sz="1900" b="1" kern="0" smtClean="0">
                <a:solidFill>
                  <a:srgbClr val="0000FF"/>
                </a:solidFill>
                <a:latin typeface="Arial" charset="0"/>
              </a:rPr>
              <a:t>.</a:t>
            </a:r>
            <a:endParaRPr lang="en-US" sz="1900" b="1" ker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Bộ GDĐT chủ </a:t>
            </a:r>
            <a:r>
              <a:rPr lang="en-US" sz="1900" b="1" kern="0">
                <a:solidFill>
                  <a:srgbClr val="0000FF"/>
                </a:solidFill>
                <a:latin typeface="Arial" charset="0"/>
              </a:rPr>
              <a:t>trì, phối hợp với Bộ </a:t>
            </a:r>
            <a:r>
              <a:rPr lang="en-US" sz="1900" b="1" kern="0" smtClean="0">
                <a:solidFill>
                  <a:srgbClr val="0000FF"/>
                </a:solidFill>
                <a:latin typeface="Arial" charset="0"/>
              </a:rPr>
              <a:t>LĐ-TB-XH </a:t>
            </a:r>
            <a:r>
              <a:rPr lang="en-US" sz="1900" b="1" kern="0">
                <a:solidFill>
                  <a:srgbClr val="0000FF"/>
                </a:solidFill>
                <a:latin typeface="Arial" charset="0"/>
              </a:rPr>
              <a:t>thực hiện công tác phòng, chống tai nạn, thương tích trẻ em trong trường học; nâng cao năng lực cho đội ngũ giáo viên, cán bộ quản lý giáo dục về phòng, chống tai nạn, thương tích trẻ em; xây dựng Trường học an toàn phòng, chống tai nạn, thương tích trẻ </a:t>
            </a:r>
            <a:r>
              <a:rPr lang="en-US" sz="1900" b="1" kern="0" smtClean="0">
                <a:solidFill>
                  <a:srgbClr val="0000FF"/>
                </a:solidFill>
                <a:latin typeface="Arial" charset="0"/>
              </a:rPr>
              <a:t>em.</a:t>
            </a:r>
          </a:p>
          <a:p>
            <a:pPr indent="-457200" algn="just" eaLnBrk="1" hangingPunct="1">
              <a:lnSpc>
                <a:spcPct val="105000"/>
              </a:lnSpc>
              <a:spcBef>
                <a:spcPts val="600"/>
              </a:spcBef>
              <a:spcAft>
                <a:spcPts val="0"/>
              </a:spcAft>
              <a:buClr>
                <a:srgbClr val="FF0000"/>
              </a:buClr>
              <a:buFont typeface="Wingdings" panose="05000000000000000000" pitchFamily="2" charset="2"/>
              <a:buChar char="Ø"/>
              <a:defRPr/>
            </a:pPr>
            <a:r>
              <a:rPr lang="en-US" sz="1900" b="1" kern="0" smtClean="0">
                <a:solidFill>
                  <a:srgbClr val="0000FF"/>
                </a:solidFill>
                <a:latin typeface="Arial" charset="0"/>
              </a:rPr>
              <a:t>UBND các </a:t>
            </a:r>
            <a:r>
              <a:rPr lang="en-US" sz="1900" b="1" kern="0">
                <a:solidFill>
                  <a:srgbClr val="0000FF"/>
                </a:solidFill>
                <a:latin typeface="Arial" charset="0"/>
              </a:rPr>
              <a:t>tỉnh, thành phố trực thuộc Trung ương có trách nhiệm chỉ đạo xây dựng và tổ chức thực hiện các kế hoạch hoạt động hàng năm về phòng, chống tai nạn, thương tích trẻ em phù hợp với Chương trình và các văn bản hướng dẫn của các Bộ, ngành chức năng có liên quan; bố trí ngân sách, nhân lực của địa phương để thực hiện Chương trình; kiểm tra, thanh tra định kỳ, đột xuất việc thực hiện Chương trình; định kỳ hàng năm báo cáo Bộ </a:t>
            </a:r>
            <a:r>
              <a:rPr lang="en-US" sz="1900" b="1" kern="0" smtClean="0">
                <a:solidFill>
                  <a:srgbClr val="0000FF"/>
                </a:solidFill>
                <a:latin typeface="Arial" charset="0"/>
              </a:rPr>
              <a:t>LĐ-TB-XH </a:t>
            </a:r>
            <a:r>
              <a:rPr lang="en-US" sz="1900" b="1" kern="0">
                <a:solidFill>
                  <a:srgbClr val="0000FF"/>
                </a:solidFill>
                <a:latin typeface="Arial" charset="0"/>
              </a:rPr>
              <a:t>về kết quả thực hiện Chương trình để tổng hợp, báo cáo Thủ tướng Chính phủ</a:t>
            </a:r>
            <a:r>
              <a:rPr lang="en-US" sz="1900" b="1" kern="0" smtClean="0">
                <a:solidFill>
                  <a:srgbClr val="0000FF"/>
                </a:solidFill>
                <a:latin typeface="Arial" charset="0"/>
              </a:rPr>
              <a:t>.</a:t>
            </a:r>
            <a:endParaRPr lang="en-US" sz="1900" b="1" kern="0">
              <a:solidFill>
                <a:srgbClr val="0000FF"/>
              </a:solidFill>
              <a:latin typeface="Arial" charset="0"/>
            </a:endParaRP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TỔ CHỨC THỰC HIỆN</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9696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76</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altLang="en-US" sz="3600" b="1" smtClean="0">
                <a:solidFill>
                  <a:srgbClr val="FF0066"/>
                </a:solidFill>
                <a:latin typeface="Arial" panose="020B0604020202020204" pitchFamily="34" charset="0"/>
                <a:cs typeface="Arial" panose="020B0604020202020204" pitchFamily="34" charset="0"/>
              </a:rPr>
              <a:t>PHÁT ĐỘNG XÂY DỰNG VĂN HÓA PHÁP LÝ</a:t>
            </a:r>
            <a:endParaRPr lang="en-US" altLang="en-US" sz="3600" b="1">
              <a:solidFill>
                <a:srgbClr val="FF0066"/>
              </a:solidFill>
              <a:latin typeface="Arial" panose="020B0604020202020204" pitchFamily="34" charset="0"/>
              <a:cs typeface="Arial" panose="020B0604020202020204" pitchFamily="34"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47747706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VĂN HÓA PHÁP LÝ LÀ GÌ?</a:t>
            </a:r>
            <a:endParaRPr lang="en-US" sz="24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76200" y="4558352"/>
            <a:ext cx="8926513" cy="2071048"/>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07950" indent="1588" algn="just" eaLnBrk="1" hangingPunct="1">
              <a:lnSpc>
                <a:spcPct val="110000"/>
              </a:lnSpc>
              <a:spcBef>
                <a:spcPts val="18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   Hiện </a:t>
            </a:r>
            <a:r>
              <a:rPr lang="en-US" sz="2200" b="1" kern="0">
                <a:solidFill>
                  <a:srgbClr val="0000FF"/>
                </a:solidFill>
                <a:latin typeface="Arial" charset="0"/>
              </a:rPr>
              <a:t>có nhiều khái niệm khác nhau về </a:t>
            </a:r>
            <a:r>
              <a:rPr lang="en-US" sz="2200" b="1" kern="0" smtClean="0">
                <a:solidFill>
                  <a:srgbClr val="0000FF"/>
                </a:solidFill>
                <a:latin typeface="Arial" charset="0"/>
              </a:rPr>
              <a:t>văn </a:t>
            </a:r>
            <a:r>
              <a:rPr lang="en-US" sz="2200" b="1" kern="0">
                <a:solidFill>
                  <a:srgbClr val="0000FF"/>
                </a:solidFill>
                <a:latin typeface="Arial" charset="0"/>
              </a:rPr>
              <a:t>hóa pháp lý </a:t>
            </a:r>
            <a:r>
              <a:rPr lang="vi-VN" sz="2200" b="1" kern="0" smtClean="0">
                <a:solidFill>
                  <a:srgbClr val="0000FF"/>
                </a:solidFill>
                <a:latin typeface="Arial" charset="0"/>
              </a:rPr>
              <a:t>hay </a:t>
            </a:r>
            <a:r>
              <a:rPr lang="vi-VN" sz="2200" b="1" kern="0">
                <a:solidFill>
                  <a:srgbClr val="0000FF"/>
                </a:solidFill>
                <a:latin typeface="Arial" charset="0"/>
              </a:rPr>
              <a:t>còn gọi là văn hóa pháp </a:t>
            </a:r>
            <a:r>
              <a:rPr lang="vi-VN" sz="2200" b="1" kern="0" smtClean="0">
                <a:solidFill>
                  <a:srgbClr val="0000FF"/>
                </a:solidFill>
                <a:latin typeface="Arial" charset="0"/>
              </a:rPr>
              <a:t>luật</a:t>
            </a:r>
            <a:r>
              <a:rPr lang="en-US" sz="2200" b="1" kern="0" smtClean="0">
                <a:solidFill>
                  <a:srgbClr val="0000FF"/>
                </a:solidFill>
                <a:latin typeface="Arial" charset="0"/>
              </a:rPr>
              <a:t> nhưng </a:t>
            </a:r>
            <a:r>
              <a:rPr lang="en-US" sz="2200" b="1" kern="0">
                <a:solidFill>
                  <a:srgbClr val="0000FF"/>
                </a:solidFill>
                <a:latin typeface="Arial" charset="0"/>
              </a:rPr>
              <a:t>một cách chung nhất có thể hiểu, </a:t>
            </a:r>
            <a:r>
              <a:rPr lang="en-US" sz="2200" b="1" kern="0">
                <a:solidFill>
                  <a:srgbClr val="FF3399"/>
                </a:solidFill>
                <a:latin typeface="Arial" charset="0"/>
              </a:rPr>
              <a:t>văn hoá pháp lý</a:t>
            </a:r>
            <a:r>
              <a:rPr lang="en-US" sz="2200" b="1" kern="0">
                <a:solidFill>
                  <a:srgbClr val="0000FF"/>
                </a:solidFill>
                <a:latin typeface="Arial" charset="0"/>
              </a:rPr>
              <a:t> là </a:t>
            </a:r>
            <a:r>
              <a:rPr lang="en-US" sz="2200" b="1" kern="0" smtClean="0">
                <a:solidFill>
                  <a:srgbClr val="0000FF"/>
                </a:solidFill>
                <a:latin typeface="Arial" charset="0"/>
              </a:rPr>
              <a:t>tổng thể </a:t>
            </a:r>
            <a:r>
              <a:rPr lang="en-US" sz="2200" b="1" kern="0">
                <a:solidFill>
                  <a:srgbClr val="0000FF"/>
                </a:solidFill>
                <a:latin typeface="Arial" charset="0"/>
              </a:rPr>
              <a:t>các hoạt động hàm </a:t>
            </a:r>
            <a:r>
              <a:rPr lang="en-US" sz="2200" b="1" kern="0">
                <a:solidFill>
                  <a:srgbClr val="FF3399"/>
                </a:solidFill>
                <a:latin typeface="Arial" charset="0"/>
              </a:rPr>
              <a:t>chứa các giá trị pháp luật được hình thành trên cơ sở tri thức pháp luật, lòng tin, tình cảm đối với pháp luật và hành vi pháp lý thực </a:t>
            </a:r>
            <a:r>
              <a:rPr lang="en-US" sz="2200" b="1" kern="0" smtClean="0">
                <a:solidFill>
                  <a:srgbClr val="FF3399"/>
                </a:solidFill>
                <a:latin typeface="Arial" charset="0"/>
              </a:rPr>
              <a:t>tiễn.</a:t>
            </a:r>
            <a:endParaRPr lang="en-US" sz="2200" b="1" kern="0">
              <a:solidFill>
                <a:srgbClr val="FF3399"/>
              </a:solidFill>
              <a:latin typeface="Arial" charset="0"/>
            </a:endParaRPr>
          </a:p>
        </p:txBody>
      </p:sp>
      <p:pic>
        <p:nvPicPr>
          <p:cNvPr id="4" name="Picture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3429000" y="1295400"/>
            <a:ext cx="2286000" cy="32004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225" y="1295400"/>
            <a:ext cx="2377775" cy="3246120"/>
          </a:xfrm>
          <a:prstGeom prst="rect">
            <a:avLst/>
          </a:prstGeom>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096000" y="1295400"/>
            <a:ext cx="2286000" cy="3200400"/>
          </a:xfrm>
          <a:prstGeom prst="rect">
            <a:avLst/>
          </a:prstGeom>
        </p:spPr>
      </p:pic>
    </p:spTree>
    <p:extLst>
      <p:ext uri="{BB962C8B-B14F-4D97-AF65-F5344CB8AC3E}">
        <p14:creationId xmlns:p14="http://schemas.microsoft.com/office/powerpoint/2010/main" val="214286522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C</a:t>
            </a:r>
            <a:r>
              <a:rPr lang="vi-VN" sz="2000" b="1" kern="0" smtClean="0">
                <a:solidFill>
                  <a:srgbClr val="0000FF"/>
                </a:solidFill>
                <a:latin typeface="Arial" charset="0"/>
              </a:rPr>
              <a:t>on </a:t>
            </a:r>
            <a:r>
              <a:rPr lang="vi-VN" sz="2000" b="1" kern="0">
                <a:solidFill>
                  <a:srgbClr val="0000FF"/>
                </a:solidFill>
                <a:latin typeface="Arial" charset="0"/>
              </a:rPr>
              <a:t>người hướng tới các giá trị pháp lý được định chuẩn bởi pháp </a:t>
            </a:r>
            <a:r>
              <a:rPr lang="vi-VN" sz="2000" b="1" kern="0" smtClean="0">
                <a:solidFill>
                  <a:srgbClr val="0000FF"/>
                </a:solidFill>
                <a:latin typeface="Arial" charset="0"/>
              </a:rPr>
              <a:t>luật</a:t>
            </a:r>
            <a:r>
              <a:rPr lang="en-US" sz="2000" b="1" kern="0">
                <a:solidFill>
                  <a:srgbClr val="0000FF"/>
                </a:solidFill>
                <a:latin typeface="Arial" charset="0"/>
              </a:rPr>
              <a:t> </a:t>
            </a:r>
            <a:r>
              <a:rPr lang="en-US" sz="2000" b="1" kern="0" smtClean="0">
                <a:solidFill>
                  <a:srgbClr val="0000FF"/>
                </a:solidFill>
                <a:latin typeface="Arial" charset="0"/>
              </a:rPr>
              <a:t>do đó v</a:t>
            </a:r>
            <a:r>
              <a:rPr lang="vi-VN" sz="2000" b="1" kern="0" smtClean="0">
                <a:solidFill>
                  <a:srgbClr val="0000FF"/>
                </a:solidFill>
                <a:latin typeface="Arial" charset="0"/>
              </a:rPr>
              <a:t>ăn </a:t>
            </a:r>
            <a:r>
              <a:rPr lang="vi-VN" sz="2000" b="1" kern="0">
                <a:solidFill>
                  <a:srgbClr val="0000FF"/>
                </a:solidFill>
                <a:latin typeface="Arial" charset="0"/>
              </a:rPr>
              <a:t>hóa pháp lý luôn chứa đựng tính chất nhân văn và mang đặc điểm dân tộc sâu </a:t>
            </a:r>
            <a:r>
              <a:rPr lang="vi-VN" sz="2000" b="1" kern="0" smtClean="0">
                <a:solidFill>
                  <a:srgbClr val="0000FF"/>
                </a:solidFill>
                <a:latin typeface="Arial" charset="0"/>
              </a:rPr>
              <a:t>sắc.</a:t>
            </a:r>
            <a:endParaRPr lang="en-US" sz="20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2000" b="1" kern="0">
                <a:solidFill>
                  <a:srgbClr val="0000FF"/>
                </a:solidFill>
                <a:latin typeface="Arial" charset="0"/>
              </a:rPr>
              <a:t>Văn hóa pháp lý nói lên trình độ nhận thức, năng lực sáng tạo trong hoạt động pháp lý của chủ thể</a:t>
            </a:r>
            <a:r>
              <a:rPr lang="en-US" sz="2000" b="1" kern="0">
                <a:solidFill>
                  <a:srgbClr val="0000FF"/>
                </a:solidFill>
                <a:latin typeface="Arial" charset="0"/>
              </a:rPr>
              <a:t>.</a:t>
            </a: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2000" b="1" kern="0">
                <a:solidFill>
                  <a:srgbClr val="0000FF"/>
                </a:solidFill>
                <a:latin typeface="Arial" charset="0"/>
              </a:rPr>
              <a:t>Văn hóa pháp lý còn nói lên phẩm chất đạo đức, lối sống và nhân cách của con người trong hoạt động và ứng xử trong xã hội.</a:t>
            </a:r>
            <a:endParaRPr lang="en-US" sz="2000" b="1" kern="0">
              <a:solidFill>
                <a:srgbClr val="0000FF"/>
              </a:solidFill>
              <a:latin typeface="Arial" charset="0"/>
            </a:endParaRPr>
          </a:p>
          <a:p>
            <a:pPr marL="114300" indent="0" algn="just" eaLnBrk="1" hangingPunct="1">
              <a:lnSpc>
                <a:spcPct val="105000"/>
              </a:lnSpc>
              <a:spcBef>
                <a:spcPts val="1200"/>
              </a:spcBef>
              <a:spcAft>
                <a:spcPts val="0"/>
              </a:spcAft>
              <a:buClr>
                <a:srgbClr val="FF0000"/>
              </a:buClr>
              <a:buNone/>
              <a:defRPr/>
            </a:pPr>
            <a:r>
              <a:rPr lang="vi-VN" sz="2000" b="1" kern="0">
                <a:solidFill>
                  <a:srgbClr val="0000FF"/>
                </a:solidFill>
                <a:latin typeface="Arial" charset="0"/>
              </a:rPr>
              <a:t>Các yếu tố này được giữ gìn và lưu truyền từ thế hệ này sang thế hệ khác, phản ánh bản sắc riêng của mỗi dân tộc trong từng lĩnh vực hoạt động. Theo các căn cứ trên, văn hóa pháp </a:t>
            </a:r>
            <a:r>
              <a:rPr lang="en-US" sz="2000" b="1" kern="0" smtClean="0">
                <a:solidFill>
                  <a:srgbClr val="0000FF"/>
                </a:solidFill>
                <a:latin typeface="Arial" charset="0"/>
              </a:rPr>
              <a:t>lý </a:t>
            </a:r>
            <a:r>
              <a:rPr lang="vi-VN" sz="2000" b="1" kern="0" smtClean="0">
                <a:solidFill>
                  <a:srgbClr val="0000FF"/>
                </a:solidFill>
                <a:latin typeface="Arial" charset="0"/>
              </a:rPr>
              <a:t>được </a:t>
            </a:r>
            <a:r>
              <a:rPr lang="vi-VN" sz="2000" b="1" kern="0">
                <a:solidFill>
                  <a:srgbClr val="0000FF"/>
                </a:solidFill>
                <a:latin typeface="Arial" charset="0"/>
              </a:rPr>
              <a:t>cấu thành từ các yếu tố: </a:t>
            </a:r>
            <a:endParaRPr lang="en-US" sz="20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mj-lt"/>
              <a:buAutoNum type="arabicPeriod"/>
              <a:defRPr/>
            </a:pPr>
            <a:r>
              <a:rPr lang="en-US" sz="2000" b="1" kern="0">
                <a:solidFill>
                  <a:srgbClr val="0000FF"/>
                </a:solidFill>
                <a:latin typeface="Arial" charset="0"/>
              </a:rPr>
              <a:t>Ý</a:t>
            </a:r>
            <a:r>
              <a:rPr lang="vi-VN" sz="2000" b="1" kern="0" smtClean="0">
                <a:solidFill>
                  <a:srgbClr val="0000FF"/>
                </a:solidFill>
                <a:latin typeface="Arial" charset="0"/>
              </a:rPr>
              <a:t> </a:t>
            </a:r>
            <a:r>
              <a:rPr lang="vi-VN" sz="2000" b="1" kern="0">
                <a:solidFill>
                  <a:srgbClr val="0000FF"/>
                </a:solidFill>
                <a:latin typeface="Arial" charset="0"/>
              </a:rPr>
              <a:t>thức pháp </a:t>
            </a:r>
            <a:r>
              <a:rPr lang="vi-VN" sz="2000" b="1" kern="0" smtClean="0">
                <a:solidFill>
                  <a:srgbClr val="0000FF"/>
                </a:solidFill>
                <a:latin typeface="Arial" charset="0"/>
              </a:rPr>
              <a:t>luật</a:t>
            </a:r>
            <a:r>
              <a:rPr lang="en-US" sz="2000" b="1" kern="0" smtClean="0">
                <a:solidFill>
                  <a:srgbClr val="0000FF"/>
                </a:solidFill>
                <a:latin typeface="Arial" charset="0"/>
              </a:rPr>
              <a:t>.</a:t>
            </a:r>
          </a:p>
          <a:p>
            <a:pPr indent="-457200" algn="just" eaLnBrk="1" hangingPunct="1">
              <a:lnSpc>
                <a:spcPct val="105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H</a:t>
            </a:r>
            <a:r>
              <a:rPr lang="vi-VN" sz="2000" b="1" kern="0" smtClean="0">
                <a:solidFill>
                  <a:srgbClr val="0000FF"/>
                </a:solidFill>
                <a:latin typeface="Arial" charset="0"/>
              </a:rPr>
              <a:t>ệ </a:t>
            </a:r>
            <a:r>
              <a:rPr lang="vi-VN" sz="2000" b="1" kern="0">
                <a:solidFill>
                  <a:srgbClr val="0000FF"/>
                </a:solidFill>
                <a:latin typeface="Arial" charset="0"/>
              </a:rPr>
              <a:t>thống pháp luật và các thiết chế pháp </a:t>
            </a:r>
            <a:r>
              <a:rPr lang="vi-VN" sz="2000" b="1" kern="0" smtClean="0">
                <a:solidFill>
                  <a:srgbClr val="0000FF"/>
                </a:solidFill>
                <a:latin typeface="Arial" charset="0"/>
              </a:rPr>
              <a:t>luật</a:t>
            </a:r>
            <a:r>
              <a:rPr lang="en-US" sz="2000" b="1" kern="0" smtClean="0">
                <a:solidFill>
                  <a:srgbClr val="0000FF"/>
                </a:solidFill>
                <a:latin typeface="Arial" charset="0"/>
              </a:rPr>
              <a:t>.</a:t>
            </a:r>
          </a:p>
          <a:p>
            <a:pPr indent="-457200" algn="just" eaLnBrk="1" hangingPunct="1">
              <a:lnSpc>
                <a:spcPct val="105000"/>
              </a:lnSpc>
              <a:spcBef>
                <a:spcPts val="1200"/>
              </a:spcBef>
              <a:spcAft>
                <a:spcPts val="0"/>
              </a:spcAft>
              <a:buClr>
                <a:srgbClr val="FF0000"/>
              </a:buClr>
              <a:buFont typeface="+mj-lt"/>
              <a:buAutoNum type="arabicPeriod"/>
              <a:defRPr/>
            </a:pPr>
            <a:r>
              <a:rPr lang="en-US" sz="2000" b="1" kern="0" smtClean="0">
                <a:solidFill>
                  <a:srgbClr val="0000FF"/>
                </a:solidFill>
                <a:latin typeface="Arial" charset="0"/>
              </a:rPr>
              <a:t>H</a:t>
            </a:r>
            <a:r>
              <a:rPr lang="vi-VN" sz="2000" b="1" kern="0" smtClean="0">
                <a:solidFill>
                  <a:srgbClr val="0000FF"/>
                </a:solidFill>
                <a:latin typeface="Arial" charset="0"/>
              </a:rPr>
              <a:t>ành </a:t>
            </a:r>
            <a:r>
              <a:rPr lang="vi-VN" sz="2000" b="1" kern="0">
                <a:solidFill>
                  <a:srgbClr val="0000FF"/>
                </a:solidFill>
                <a:latin typeface="Arial" charset="0"/>
              </a:rPr>
              <a:t>vi pháp luật và lối sống theo pháp luật</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VĂN HÓA PHÁP LÝ LÀ GÌ?</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9649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10000"/>
              </a:lnSpc>
              <a:spcBef>
                <a:spcPts val="1200"/>
              </a:spcBef>
              <a:spcAft>
                <a:spcPts val="0"/>
              </a:spcAft>
              <a:buClr>
                <a:srgbClr val="FF0000"/>
              </a:buClr>
              <a:buNone/>
              <a:defRPr/>
            </a:pPr>
            <a:r>
              <a:rPr lang="en-US" sz="2000" b="1" kern="0" smtClean="0">
                <a:solidFill>
                  <a:srgbClr val="0000FF"/>
                </a:solidFill>
                <a:latin typeface="Arial" charset="0"/>
              </a:rPr>
              <a:t>Ví dụ: </a:t>
            </a: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Ở Việt </a:t>
            </a:r>
            <a:r>
              <a:rPr lang="vi-VN" sz="2000" b="1" kern="0" smtClean="0">
                <a:solidFill>
                  <a:srgbClr val="0000FF"/>
                </a:solidFill>
                <a:latin typeface="Arial" charset="0"/>
              </a:rPr>
              <a:t>Nam </a:t>
            </a:r>
            <a:r>
              <a:rPr lang="vi-VN" sz="2000" b="1" kern="0">
                <a:solidFill>
                  <a:srgbClr val="0000FF"/>
                </a:solidFill>
                <a:latin typeface="Arial" charset="0"/>
              </a:rPr>
              <a:t>có truyền thống chủ trương giải quyết mọi tranh chấp thông qua con đường hòa giải, nhất là hòa giải ở cơ sở mà rất ngại phải giải quyết tại các cơ quan nhà nước hay các cơ quan tố tụng như câu tục ngữ: Vô phúc đáo tụng đình, đây được coi là một nét văn hóa pháp lý, một truyền thống đạo lý tốt đẹp của người Việt Nam</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Trong khi </a:t>
            </a:r>
            <a:r>
              <a:rPr lang="vi-VN" sz="2000" b="1" kern="0" smtClean="0">
                <a:solidFill>
                  <a:srgbClr val="0000FF"/>
                </a:solidFill>
                <a:latin typeface="Arial" charset="0"/>
              </a:rPr>
              <a:t>một </a:t>
            </a:r>
            <a:r>
              <a:rPr lang="vi-VN" sz="2000" b="1" kern="0">
                <a:solidFill>
                  <a:srgbClr val="0000FF"/>
                </a:solidFill>
                <a:latin typeface="Arial" charset="0"/>
              </a:rPr>
              <a:t>số quốc gia phương Tây có nền văn hóa pháp lý tương đối cao, ý thức tôn trọng và chấp hành pháp luật của người dân cho đến cơ quan nhà nước rất rõ ràng, luôn coi trọng sự thượng tôn của pháp luật. Một số quốc gia như Mỹ, Anh có văn hóa khiếu kiện, theo đó </a:t>
            </a:r>
            <a:r>
              <a:rPr lang="en-US" sz="2000" b="1" kern="0" smtClean="0">
                <a:solidFill>
                  <a:srgbClr val="0000FF"/>
                </a:solidFill>
                <a:latin typeface="Arial" charset="0"/>
              </a:rPr>
              <a:t>nếu </a:t>
            </a:r>
            <a:r>
              <a:rPr lang="vi-VN" sz="2000" b="1" kern="0" smtClean="0">
                <a:solidFill>
                  <a:srgbClr val="0000FF"/>
                </a:solidFill>
                <a:latin typeface="Arial" charset="0"/>
              </a:rPr>
              <a:t>không </a:t>
            </a:r>
            <a:r>
              <a:rPr lang="vi-VN" sz="2000" b="1" kern="0">
                <a:solidFill>
                  <a:srgbClr val="0000FF"/>
                </a:solidFill>
                <a:latin typeface="Arial" charset="0"/>
              </a:rPr>
              <a:t>vừa lòng đối với những sự việc cụ thể mà có căn cứ thì người ta có thể đưa nhau ra tòa từ những quan hệ kinh tế, dân sự, thương mại, hôn nhân gia đình và các lĩnh vực đời sống xã hội khác....</a:t>
            </a:r>
            <a:endParaRPr lang="en-US" sz="20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VĂN HÓA PHÁP LÝ LÀ GÌ?</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134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lr>
                <a:schemeClr val="accent2"/>
              </a:buClr>
              <a:buFont typeface="Wingdings" pitchFamily="2" charset="2"/>
              <a:buAutoNum type="arabicPeriod"/>
              <a:defRPr sz="2600">
                <a:solidFill>
                  <a:schemeClr val="tx1"/>
                </a:solidFill>
                <a:latin typeface="Verdana" pitchFamily="34" charset="0"/>
              </a:defRPr>
            </a:lvl1pPr>
            <a:lvl2pPr marL="631825" indent="-242888" algn="l" eaLnBrk="0" hangingPunct="0">
              <a:spcBef>
                <a:spcPct val="20000"/>
              </a:spcBef>
              <a:buClr>
                <a:schemeClr val="accent2"/>
              </a:buClr>
              <a:buFont typeface="Wingdings" pitchFamily="2" charset="2"/>
              <a:buChar char="¤"/>
              <a:defRPr sz="2200">
                <a:solidFill>
                  <a:schemeClr val="tx1"/>
                </a:solidFill>
                <a:latin typeface="Verdana" pitchFamily="34" charset="0"/>
              </a:defRPr>
            </a:lvl2pPr>
            <a:lvl3pPr marL="973138" indent="-193675" algn="l" eaLnBrk="0" hangingPunct="0">
              <a:spcBef>
                <a:spcPct val="20000"/>
              </a:spcBef>
              <a:buClr>
                <a:schemeClr val="accent2"/>
              </a:buClr>
              <a:buFont typeface="Wingdings" pitchFamily="2" charset="2"/>
              <a:buChar char="£"/>
              <a:defRPr sz="2000">
                <a:solidFill>
                  <a:schemeClr val="tx1"/>
                </a:solidFill>
                <a:latin typeface="Verdana" pitchFamily="34" charset="0"/>
              </a:defRPr>
            </a:lvl3pPr>
            <a:lvl4pPr marL="1363663" indent="-193675" algn="l" eaLnBrk="0" hangingPunct="0">
              <a:spcBef>
                <a:spcPct val="20000"/>
              </a:spcBef>
              <a:buClr>
                <a:schemeClr val="accent2"/>
              </a:buClr>
              <a:buFont typeface="Wingdings" pitchFamily="2" charset="2"/>
              <a:buChar char="n"/>
              <a:defRPr sz="1700">
                <a:solidFill>
                  <a:schemeClr val="tx1"/>
                </a:solidFill>
                <a:latin typeface="Verdana" pitchFamily="34" charset="0"/>
              </a:defRPr>
            </a:lvl4pPr>
            <a:lvl5pPr marL="1752600" indent="-193675" algn="l" eaLnBrk="0" hangingPunct="0">
              <a:spcBef>
                <a:spcPct val="25000"/>
              </a:spcBef>
              <a:buClr>
                <a:schemeClr val="accent2"/>
              </a:buClr>
              <a:buFont typeface="Wingdings" pitchFamily="2" charset="2"/>
              <a:buChar char="§"/>
              <a:defRPr sz="1700">
                <a:solidFill>
                  <a:schemeClr val="tx1"/>
                </a:solidFill>
                <a:latin typeface="Verdana" pitchFamily="34" charset="0"/>
              </a:defRPr>
            </a:lvl5pPr>
            <a:lvl6pPr marL="22098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6pPr>
            <a:lvl7pPr marL="26670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7pPr>
            <a:lvl8pPr marL="31242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8pPr>
            <a:lvl9pPr marL="3581400" indent="-193675" eaLnBrk="0" fontAlgn="base" hangingPunct="0">
              <a:spcBef>
                <a:spcPct val="25000"/>
              </a:spcBef>
              <a:spcAft>
                <a:spcPct val="0"/>
              </a:spcAft>
              <a:buClr>
                <a:schemeClr val="accent2"/>
              </a:buClr>
              <a:buFont typeface="Wingdings" pitchFamily="2" charset="2"/>
              <a:buChar char="§"/>
              <a:defRPr sz="1700">
                <a:solidFill>
                  <a:schemeClr val="tx1"/>
                </a:solidFill>
                <a:latin typeface="Verdana" pitchFamily="34" charset="0"/>
              </a:defRPr>
            </a:lvl9pPr>
          </a:lstStyle>
          <a:p>
            <a:pPr algn="r" eaLnBrk="1" hangingPunct="1">
              <a:spcBef>
                <a:spcPct val="0"/>
              </a:spcBef>
              <a:buClrTx/>
              <a:buFontTx/>
              <a:buNone/>
            </a:pPr>
            <a:fld id="{401D7986-1564-476C-A50C-A9B2CC491E81}" type="slidenum">
              <a:rPr lang="en-US" altLang="en-US" sz="1000" smtClean="0">
                <a:latin typeface="Arial Black" pitchFamily="34" charset="0"/>
              </a:rPr>
              <a:pPr algn="r" eaLnBrk="1" hangingPunct="1">
                <a:spcBef>
                  <a:spcPct val="0"/>
                </a:spcBef>
                <a:buClrTx/>
                <a:buFontTx/>
                <a:buNone/>
              </a:pPr>
              <a:t>8</a:t>
            </a:fld>
            <a:endParaRPr lang="en-US" altLang="en-US" sz="1000" smtClean="0">
              <a:latin typeface="Arial Black" pitchFamily="34" charset="0"/>
            </a:endParaRPr>
          </a:p>
        </p:txBody>
      </p:sp>
      <p:sp>
        <p:nvSpPr>
          <p:cNvPr id="4099" name="Rectangle 2"/>
          <p:cNvSpPr>
            <a:spLocks noGrp="1" noChangeArrowheads="1"/>
          </p:cNvSpPr>
          <p:nvPr>
            <p:ph type="title"/>
          </p:nvPr>
        </p:nvSpPr>
        <p:spPr>
          <a:xfrm>
            <a:off x="217489" y="2286000"/>
            <a:ext cx="8715375" cy="1600200"/>
          </a:xfrm>
          <a:noFill/>
        </p:spPr>
        <p:txBody>
          <a:bodyPr tIns="155850" bIns="77925" anchor="ctr"/>
          <a:lstStyle/>
          <a:p>
            <a:pPr algn="ctr" eaLnBrk="1" hangingPunct="1">
              <a:lnSpc>
                <a:spcPct val="110000"/>
              </a:lnSpc>
              <a:spcBef>
                <a:spcPct val="20000"/>
              </a:spcBef>
              <a:spcAft>
                <a:spcPct val="20000"/>
              </a:spcAft>
            </a:pPr>
            <a:r>
              <a:rPr lang="en-US" sz="3600" b="1" smtClean="0">
                <a:solidFill>
                  <a:srgbClr val="FF0066"/>
                </a:solidFill>
                <a:latin typeface="Arial" panose="020B0604020202020204" pitchFamily="34" charset="0"/>
                <a:cs typeface="Arial" panose="020B0604020202020204" pitchFamily="34" charset="0"/>
              </a:rPr>
              <a:t>VỊ </a:t>
            </a:r>
            <a:r>
              <a:rPr lang="en-US" sz="3600" b="1">
                <a:solidFill>
                  <a:srgbClr val="FF0066"/>
                </a:solidFill>
                <a:latin typeface="Arial" panose="020B0604020202020204" pitchFamily="34" charset="0"/>
                <a:cs typeface="Arial" panose="020B0604020202020204" pitchFamily="34" charset="0"/>
              </a:rPr>
              <a:t>TRÍ, VAI TRÒ CỦA HIẾN </a:t>
            </a:r>
            <a:r>
              <a:rPr lang="en-US" sz="3600" b="1" smtClean="0">
                <a:solidFill>
                  <a:srgbClr val="FF0066"/>
                </a:solidFill>
                <a:latin typeface="Arial" panose="020B0604020202020204" pitchFamily="34" charset="0"/>
                <a:cs typeface="Arial" panose="020B0604020202020204" pitchFamily="34" charset="0"/>
              </a:rPr>
              <a:t>PHÁP</a:t>
            </a:r>
            <a:endParaRPr lang="en-US" altLang="en-US" sz="3600" b="1">
              <a:solidFill>
                <a:srgbClr val="FF0066"/>
              </a:solidFill>
              <a:latin typeface="VNI-Franko" pitchFamily="2" charset="0"/>
            </a:endParaRPr>
          </a:p>
        </p:txBody>
      </p:sp>
      <p:pic>
        <p:nvPicPr>
          <p:cNvPr id="4100" name="Picture 7"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267451"/>
            <a:ext cx="3024188"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9"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7039" y="6267451"/>
            <a:ext cx="3024187"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0" descr="pencil border on s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8526" y="6267451"/>
            <a:ext cx="3165475" cy="590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3" descr="T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5" descr="Tr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37500" y="1"/>
            <a:ext cx="1206500" cy="1488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574675" y="190500"/>
            <a:ext cx="8001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pPr algn="ctr" eaLnBrk="1" hangingPunct="1">
              <a:spcBef>
                <a:spcPct val="20000"/>
              </a:spcBef>
              <a:spcAft>
                <a:spcPct val="20000"/>
              </a:spcAft>
            </a:pPr>
            <a:r>
              <a:rPr lang="en-US" altLang="en-US" sz="3000" b="1" kern="0" smtClean="0">
                <a:solidFill>
                  <a:srgbClr val="0000FF"/>
                </a:solidFill>
                <a:latin typeface="VNI-Franko" pitchFamily="2" charset="0"/>
              </a:rPr>
              <a:t>SÔÛ GIAÙO DUÏC VAØ ÑAØO TAÏO</a:t>
            </a:r>
          </a:p>
        </p:txBody>
      </p:sp>
    </p:spTree>
    <p:extLst>
      <p:ext uri="{BB962C8B-B14F-4D97-AF65-F5344CB8AC3E}">
        <p14:creationId xmlns:p14="http://schemas.microsoft.com/office/powerpoint/2010/main" val="1827629756"/>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600"/>
              </a:spcBef>
              <a:spcAft>
                <a:spcPts val="0"/>
              </a:spcAft>
              <a:buClr>
                <a:srgbClr val="FF0000"/>
              </a:buClr>
              <a:buNone/>
              <a:defRPr/>
            </a:pPr>
            <a:r>
              <a:rPr lang="vi-VN" sz="2200" b="1" kern="0" smtClean="0">
                <a:solidFill>
                  <a:srgbClr val="FF3399"/>
                </a:solidFill>
                <a:latin typeface="Arial" charset="0"/>
              </a:rPr>
              <a:t>Ý </a:t>
            </a:r>
            <a:r>
              <a:rPr lang="vi-VN" sz="2200" b="1" kern="0">
                <a:solidFill>
                  <a:srgbClr val="FF3399"/>
                </a:solidFill>
                <a:latin typeface="Arial" charset="0"/>
              </a:rPr>
              <a:t>thức pháp </a:t>
            </a:r>
            <a:r>
              <a:rPr lang="vi-VN" sz="2200" b="1" kern="0" smtClean="0">
                <a:solidFill>
                  <a:srgbClr val="FF3399"/>
                </a:solidFill>
                <a:latin typeface="Arial" charset="0"/>
              </a:rPr>
              <a:t>luật</a:t>
            </a:r>
            <a:r>
              <a:rPr lang="en-US" sz="2200" b="1" kern="0" smtClean="0">
                <a:solidFill>
                  <a:srgbClr val="0000FF"/>
                </a:solidFill>
                <a:latin typeface="Arial" charset="0"/>
              </a:rPr>
              <a:t> </a:t>
            </a:r>
            <a:r>
              <a:rPr lang="vi-VN" sz="2200" b="1" kern="0" smtClean="0">
                <a:solidFill>
                  <a:srgbClr val="0000FF"/>
                </a:solidFill>
                <a:latin typeface="Arial" charset="0"/>
              </a:rPr>
              <a:t>bao </a:t>
            </a:r>
            <a:r>
              <a:rPr lang="vi-VN" sz="2200" b="1" kern="0">
                <a:solidFill>
                  <a:srgbClr val="0000FF"/>
                </a:solidFill>
                <a:latin typeface="Arial" charset="0"/>
              </a:rPr>
              <a:t>gồm hai bộ phận: </a:t>
            </a:r>
            <a:r>
              <a:rPr lang="en-US" sz="2200" b="1" kern="0" smtClean="0">
                <a:solidFill>
                  <a:srgbClr val="0000FF"/>
                </a:solidFill>
                <a:latin typeface="Arial" charset="0"/>
              </a:rPr>
              <a:t>T</a:t>
            </a:r>
            <a:r>
              <a:rPr lang="vi-VN" sz="2200" b="1" kern="0" smtClean="0">
                <a:solidFill>
                  <a:srgbClr val="0000FF"/>
                </a:solidFill>
                <a:latin typeface="Arial" charset="0"/>
              </a:rPr>
              <a:t>âm </a:t>
            </a:r>
            <a:r>
              <a:rPr lang="vi-VN" sz="2200" b="1" kern="0">
                <a:solidFill>
                  <a:srgbClr val="0000FF"/>
                </a:solidFill>
                <a:latin typeface="Arial" charset="0"/>
              </a:rPr>
              <a:t>lý pháp luật và </a:t>
            </a:r>
            <a:r>
              <a:rPr lang="en-US" sz="2200" b="1" kern="0" smtClean="0">
                <a:solidFill>
                  <a:srgbClr val="0000FF"/>
                </a:solidFill>
                <a:latin typeface="Arial" charset="0"/>
              </a:rPr>
              <a:t/>
            </a:r>
            <a:br>
              <a:rPr lang="en-US" sz="2200" b="1" kern="0" smtClean="0">
                <a:solidFill>
                  <a:srgbClr val="0000FF"/>
                </a:solidFill>
                <a:latin typeface="Arial" charset="0"/>
              </a:rPr>
            </a:br>
            <a:r>
              <a:rPr lang="vi-VN" sz="2200" b="1" kern="0" smtClean="0">
                <a:solidFill>
                  <a:srgbClr val="0000FF"/>
                </a:solidFill>
                <a:latin typeface="Arial" charset="0"/>
              </a:rPr>
              <a:t>hệ </a:t>
            </a:r>
            <a:r>
              <a:rPr lang="vi-VN" sz="2200" b="1" kern="0">
                <a:solidFill>
                  <a:srgbClr val="0000FF"/>
                </a:solidFill>
                <a:latin typeface="Arial" charset="0"/>
              </a:rPr>
              <a:t>tư tưởng pháp luật. </a:t>
            </a:r>
            <a:endParaRPr lang="en-US" sz="22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Wingdings" panose="05000000000000000000" pitchFamily="2" charset="2"/>
              <a:buChar char="Ø"/>
              <a:defRPr/>
            </a:pPr>
            <a:r>
              <a:rPr lang="vi-VN" sz="2200" b="1" kern="0" smtClean="0">
                <a:solidFill>
                  <a:srgbClr val="FF3399"/>
                </a:solidFill>
                <a:latin typeface="Arial" charset="0"/>
              </a:rPr>
              <a:t>Tâm </a:t>
            </a:r>
            <a:r>
              <a:rPr lang="vi-VN" sz="2200" b="1" kern="0">
                <a:solidFill>
                  <a:srgbClr val="FF3399"/>
                </a:solidFill>
                <a:latin typeface="Arial" charset="0"/>
              </a:rPr>
              <a:t>lý pháp </a:t>
            </a:r>
            <a:r>
              <a:rPr lang="vi-VN" sz="2200" b="1" kern="0" smtClean="0">
                <a:solidFill>
                  <a:srgbClr val="FF3399"/>
                </a:solidFill>
                <a:latin typeface="Arial" charset="0"/>
              </a:rPr>
              <a:t>luật</a:t>
            </a:r>
            <a:r>
              <a:rPr lang="vi-VN" sz="2200" b="1" kern="0" smtClean="0">
                <a:solidFill>
                  <a:srgbClr val="0000FF"/>
                </a:solidFill>
                <a:latin typeface="Arial" charset="0"/>
              </a:rPr>
              <a:t> </a:t>
            </a:r>
            <a:r>
              <a:rPr lang="vi-VN" sz="2200" b="1" kern="0">
                <a:solidFill>
                  <a:srgbClr val="0000FF"/>
                </a:solidFill>
                <a:latin typeface="Arial" charset="0"/>
              </a:rPr>
              <a:t>hình thành một cách tự phát dưới dạng tình cảm, tâm trạng, cảm xúc của các cá nhân và các nhóm xã hội đối với pháp luật và các hiện tượng pháp lý xảy ra trong đời sống xã hội. </a:t>
            </a:r>
            <a:endParaRPr lang="en-US" sz="22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Wingdings" panose="05000000000000000000" pitchFamily="2" charset="2"/>
              <a:buChar char="Ø"/>
              <a:defRPr/>
            </a:pPr>
            <a:r>
              <a:rPr lang="en-US" sz="2200" b="1" kern="0" smtClean="0">
                <a:solidFill>
                  <a:srgbClr val="FF3399"/>
                </a:solidFill>
                <a:latin typeface="Arial" charset="0"/>
              </a:rPr>
              <a:t>Hệ tư tưởng pháp luật ở cấp độ thấp</a:t>
            </a:r>
            <a:r>
              <a:rPr lang="vi-VN" sz="2200" b="1" kern="0" smtClean="0">
                <a:solidFill>
                  <a:srgbClr val="0000FF"/>
                </a:solidFill>
                <a:latin typeface="Arial" charset="0"/>
              </a:rPr>
              <a:t>, </a:t>
            </a:r>
            <a:r>
              <a:rPr lang="vi-VN" sz="2200" b="1" kern="0">
                <a:solidFill>
                  <a:srgbClr val="0000FF"/>
                </a:solidFill>
                <a:latin typeface="Arial" charset="0"/>
              </a:rPr>
              <a:t>ý thức pháp luật mới chỉ thể hiện sự thừa nhận, tiếp thu và xử sự theo sự thừa nhận, tiếp thu đó: điều hay, lẽ phải, việc nên làm, điều nên tránh... theo tình cảm hướng thiện. </a:t>
            </a:r>
            <a:endParaRPr lang="en-US" sz="22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Wingdings" panose="05000000000000000000" pitchFamily="2" charset="2"/>
              <a:buChar char="Ø"/>
              <a:defRPr/>
            </a:pPr>
            <a:r>
              <a:rPr lang="vi-VN" sz="2200" b="1" kern="0" smtClean="0">
                <a:solidFill>
                  <a:srgbClr val="FF3399"/>
                </a:solidFill>
                <a:latin typeface="Arial" charset="0"/>
              </a:rPr>
              <a:t>Hệ </a:t>
            </a:r>
            <a:r>
              <a:rPr lang="vi-VN" sz="2200" b="1" kern="0">
                <a:solidFill>
                  <a:srgbClr val="FF3399"/>
                </a:solidFill>
                <a:latin typeface="Arial" charset="0"/>
              </a:rPr>
              <a:t>tư tưởng pháp luật </a:t>
            </a:r>
            <a:r>
              <a:rPr lang="en-US" sz="2200" b="1" kern="0" smtClean="0">
                <a:solidFill>
                  <a:srgbClr val="FF3399"/>
                </a:solidFill>
                <a:latin typeface="Arial" charset="0"/>
              </a:rPr>
              <a:t>ở cấp độ cao hơn</a:t>
            </a:r>
            <a:r>
              <a:rPr lang="en-US" sz="2200" b="1" kern="0" smtClean="0">
                <a:solidFill>
                  <a:srgbClr val="0000FF"/>
                </a:solidFill>
                <a:latin typeface="Arial" charset="0"/>
              </a:rPr>
              <a:t> </a:t>
            </a:r>
            <a:r>
              <a:rPr lang="vi-VN" sz="2200" b="1" kern="0" smtClean="0">
                <a:solidFill>
                  <a:srgbClr val="0000FF"/>
                </a:solidFill>
                <a:latin typeface="Arial" charset="0"/>
              </a:rPr>
              <a:t>là </a:t>
            </a:r>
            <a:r>
              <a:rPr lang="vi-VN" sz="2200" b="1" kern="0">
                <a:solidFill>
                  <a:srgbClr val="0000FF"/>
                </a:solidFill>
                <a:latin typeface="Arial" charset="0"/>
              </a:rPr>
              <a:t>tổng hợp các tư tưởng, quan điểm, quan niệm có tính chất lý luận và khoa học về pháp luật và các hiện tượng pháp luật một cách sâu sắc, tự </a:t>
            </a:r>
            <a:r>
              <a:rPr lang="vi-VN" sz="2200" b="1" kern="0" smtClean="0">
                <a:solidFill>
                  <a:srgbClr val="0000FF"/>
                </a:solidFill>
                <a:latin typeface="Arial" charset="0"/>
              </a:rPr>
              <a:t>giác</a:t>
            </a:r>
            <a:r>
              <a:rPr lang="en-US" sz="2200" b="1" kern="0" smtClean="0">
                <a:solidFill>
                  <a:srgbClr val="0000FF"/>
                </a:solidFill>
                <a:latin typeface="Arial" charset="0"/>
              </a:rPr>
              <a:t>.</a:t>
            </a: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VĂN HÓA PHÁP LÝ LÀ GÌ?</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820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8000"/>
              </a:lnSpc>
              <a:spcBef>
                <a:spcPts val="1500"/>
              </a:spcBef>
              <a:spcAft>
                <a:spcPts val="0"/>
              </a:spcAft>
              <a:buClr>
                <a:srgbClr val="FF0000"/>
              </a:buClr>
              <a:buNone/>
              <a:defRPr/>
            </a:pPr>
            <a:r>
              <a:rPr lang="vi-VN" sz="2000" b="1" kern="0">
                <a:solidFill>
                  <a:srgbClr val="FF3399"/>
                </a:solidFill>
                <a:latin typeface="Arial" charset="0"/>
              </a:rPr>
              <a:t>Hệ thống pháp luật và các thiết chế pháp </a:t>
            </a:r>
            <a:r>
              <a:rPr lang="vi-VN" sz="2000" b="1" kern="0" smtClean="0">
                <a:solidFill>
                  <a:srgbClr val="FF3399"/>
                </a:solidFill>
                <a:latin typeface="Arial" charset="0"/>
              </a:rPr>
              <a:t>luật</a:t>
            </a:r>
            <a:r>
              <a:rPr lang="en-US" sz="2000" b="1" kern="0">
                <a:solidFill>
                  <a:srgbClr val="FF3399"/>
                </a:solidFill>
                <a:latin typeface="Arial" charset="0"/>
              </a:rPr>
              <a:t>:</a:t>
            </a:r>
            <a:r>
              <a:rPr lang="vi-VN" sz="2000" b="1" kern="0" smtClean="0">
                <a:solidFill>
                  <a:srgbClr val="FF3399"/>
                </a:solidFill>
                <a:latin typeface="Arial" charset="0"/>
              </a:rPr>
              <a:t> </a:t>
            </a:r>
            <a:endParaRPr lang="en-US" sz="2000" b="1" kern="0" smtClean="0">
              <a:solidFill>
                <a:srgbClr val="FF3399"/>
              </a:solidFill>
              <a:latin typeface="Arial" charset="0"/>
            </a:endParaRPr>
          </a:p>
          <a:p>
            <a:pPr indent="-457200" algn="just" eaLnBrk="1" hangingPunct="1">
              <a:lnSpc>
                <a:spcPct val="108000"/>
              </a:lnSpc>
              <a:spcBef>
                <a:spcPts val="1500"/>
              </a:spcBef>
              <a:spcAft>
                <a:spcPts val="0"/>
              </a:spcAft>
              <a:buClr>
                <a:srgbClr val="FF0000"/>
              </a:buClr>
              <a:buFont typeface="Wingdings" panose="05000000000000000000" pitchFamily="2" charset="2"/>
              <a:buChar char="Ø"/>
              <a:defRPr/>
            </a:pPr>
            <a:r>
              <a:rPr lang="vi-VN" sz="2000" b="1" kern="0" smtClean="0">
                <a:solidFill>
                  <a:srgbClr val="FF3399"/>
                </a:solidFill>
                <a:latin typeface="Arial" charset="0"/>
              </a:rPr>
              <a:t>Hệ thống pháp luật </a:t>
            </a:r>
            <a:r>
              <a:rPr lang="vi-VN" sz="2000" b="1" kern="0" smtClean="0">
                <a:solidFill>
                  <a:srgbClr val="0000FF"/>
                </a:solidFill>
                <a:latin typeface="Arial" charset="0"/>
              </a:rPr>
              <a:t>là tổng thể các quy phạm pháp luật có mối liên hệ nội tại thống nhất với nhau, được phân định thành các chế định pháp luật, các ngành luật và được thể hiện trong các văn bản do Nhà nước ban hành theo trình tự, thủ tục và hình thức nhất định.</a:t>
            </a:r>
            <a:endParaRPr lang="en-US" sz="2000" b="1" kern="0" smtClean="0">
              <a:solidFill>
                <a:srgbClr val="0000FF"/>
              </a:solidFill>
              <a:latin typeface="Arial" charset="0"/>
            </a:endParaRPr>
          </a:p>
          <a:p>
            <a:pPr indent="-457200" algn="just" eaLnBrk="1" hangingPunct="1">
              <a:lnSpc>
                <a:spcPct val="108000"/>
              </a:lnSpc>
              <a:spcBef>
                <a:spcPts val="1500"/>
              </a:spcBef>
              <a:spcAft>
                <a:spcPts val="0"/>
              </a:spcAft>
              <a:buClr>
                <a:srgbClr val="FF0000"/>
              </a:buClr>
              <a:buFont typeface="Wingdings" panose="05000000000000000000" pitchFamily="2" charset="2"/>
              <a:buChar char="Ø"/>
              <a:defRPr/>
            </a:pPr>
            <a:r>
              <a:rPr lang="vi-VN" sz="2000" b="1" kern="0">
                <a:solidFill>
                  <a:srgbClr val="FF3399"/>
                </a:solidFill>
                <a:latin typeface="Arial" charset="0"/>
              </a:rPr>
              <a:t>Các thiết chế pháp luật</a:t>
            </a:r>
            <a:r>
              <a:rPr lang="vi-VN" sz="2000" b="1" kern="0">
                <a:solidFill>
                  <a:srgbClr val="0000FF"/>
                </a:solidFill>
                <a:latin typeface="Arial" charset="0"/>
              </a:rPr>
              <a:t> là tổng thể các tổ chức, cơ quan nhà nước được trang bị những phương tiện vật chất nhất định và được giao những quyền hạn, trách nhiệm nhất định nhằm thực hiện các chức năng soạn thảo, phê chuẩn và ban hành pháp luật, thực hiện hoạt động giám sát, xét xử và bảo vệ pháp luật cũng như đưa pháp luật vào thực tiễn đời sống xã hội. </a:t>
            </a:r>
            <a:r>
              <a:rPr lang="vi-VN" sz="2000" b="1" kern="0" smtClean="0">
                <a:solidFill>
                  <a:srgbClr val="0000FF"/>
                </a:solidFill>
                <a:latin typeface="Arial" charset="0"/>
              </a:rPr>
              <a:t>Ở </a:t>
            </a:r>
            <a:r>
              <a:rPr lang="vi-VN" sz="2000" b="1" kern="0">
                <a:solidFill>
                  <a:srgbClr val="0000FF"/>
                </a:solidFill>
                <a:latin typeface="Arial" charset="0"/>
              </a:rPr>
              <a:t>nước ta hiện nay, “quyền lực nhà nước là thống nhất, có sự phân công, phối hợp giữa các cơ quan trong việc thực hiện quyền lập pháp, hành pháp và tư pháp</a:t>
            </a:r>
            <a:r>
              <a:rPr lang="vi-VN" sz="2000" b="1" kern="0" smtClean="0">
                <a:solidFill>
                  <a:srgbClr val="0000FF"/>
                </a:solidFill>
                <a:latin typeface="Arial" charset="0"/>
              </a:rPr>
              <a:t>”. </a:t>
            </a:r>
            <a:r>
              <a:rPr lang="vi-VN" sz="2000" b="1" kern="0">
                <a:solidFill>
                  <a:srgbClr val="0000FF"/>
                </a:solidFill>
                <a:latin typeface="Arial" charset="0"/>
              </a:rPr>
              <a:t>Theo đó, một cách tương đối, thiết chế pháp luật được chia làm ba loại: thiết chế lập pháp, thiết chế tư pháp và thiết chế hành pháp</a:t>
            </a:r>
            <a:r>
              <a:rPr lang="vi-VN" sz="2000" b="1" kern="0" smtClean="0">
                <a:solidFill>
                  <a:srgbClr val="0000FF"/>
                </a:solidFill>
                <a:latin typeface="Arial" charset="0"/>
              </a:rPr>
              <a:t>.</a:t>
            </a:r>
            <a:endParaRPr lang="en-US" sz="2000" b="1" kern="0" smtClean="0">
              <a:solidFill>
                <a:srgbClr val="0000FF"/>
              </a:solidFill>
              <a:latin typeface="Arial" charset="0"/>
            </a:endParaRP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VĂN HÓA PHÁP LÝ LÀ GÌ?</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450102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just" eaLnBrk="1" hangingPunct="1">
              <a:lnSpc>
                <a:spcPct val="105000"/>
              </a:lnSpc>
              <a:spcBef>
                <a:spcPts val="1200"/>
              </a:spcBef>
              <a:spcAft>
                <a:spcPts val="0"/>
              </a:spcAft>
              <a:buClr>
                <a:srgbClr val="FF0000"/>
              </a:buClr>
              <a:buNone/>
              <a:defRPr/>
            </a:pPr>
            <a:r>
              <a:rPr lang="vi-VN" sz="2000" b="1" kern="0">
                <a:solidFill>
                  <a:srgbClr val="FF3399"/>
                </a:solidFill>
                <a:latin typeface="Arial" charset="0"/>
              </a:rPr>
              <a:t>Hành vi pháp luật và lối sống theo pháp </a:t>
            </a:r>
            <a:r>
              <a:rPr lang="vi-VN" sz="2000" b="1" kern="0" smtClean="0">
                <a:solidFill>
                  <a:srgbClr val="FF3399"/>
                </a:solidFill>
                <a:latin typeface="Arial" charset="0"/>
              </a:rPr>
              <a:t>luật</a:t>
            </a:r>
            <a:r>
              <a:rPr lang="en-US" sz="2000" b="1" kern="0" smtClean="0">
                <a:solidFill>
                  <a:srgbClr val="FF3399"/>
                </a:solidFill>
                <a:latin typeface="Arial" charset="0"/>
              </a:rPr>
              <a:t>:</a:t>
            </a: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2000" b="1" kern="0" smtClean="0">
                <a:solidFill>
                  <a:srgbClr val="FF3399"/>
                </a:solidFill>
                <a:latin typeface="Arial" charset="0"/>
              </a:rPr>
              <a:t>Hành </a:t>
            </a:r>
            <a:r>
              <a:rPr lang="vi-VN" sz="2000" b="1" kern="0">
                <a:solidFill>
                  <a:srgbClr val="FF3399"/>
                </a:solidFill>
                <a:latin typeface="Arial" charset="0"/>
              </a:rPr>
              <a:t>vi pháp luật</a:t>
            </a:r>
            <a:r>
              <a:rPr lang="vi-VN" sz="2000" b="1" kern="0">
                <a:solidFill>
                  <a:srgbClr val="0000FF"/>
                </a:solidFill>
                <a:latin typeface="Arial" charset="0"/>
              </a:rPr>
              <a:t> là hành động có ý thức của con người (công dân, cơ quan nhà nước, tổ chức xã hội...) diễn ra trong môi trường điều chỉnh của pháp luật. Hành vi pháp luật có thể mang tính tích cực hay tiêu cực, trong mọi trường hợp, nó chỉ có thể là hành vi hợp pháp hoặc là hành vi bất hợp pháp. </a:t>
            </a:r>
            <a:endParaRPr lang="en-US" sz="20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2000" b="1" kern="0" smtClean="0">
                <a:solidFill>
                  <a:srgbClr val="FF3399"/>
                </a:solidFill>
                <a:latin typeface="Arial" charset="0"/>
              </a:rPr>
              <a:t>Lối </a:t>
            </a:r>
            <a:r>
              <a:rPr lang="vi-VN" sz="2000" b="1" kern="0">
                <a:solidFill>
                  <a:srgbClr val="FF3399"/>
                </a:solidFill>
                <a:latin typeface="Arial" charset="0"/>
              </a:rPr>
              <a:t>sống theo pháp luật</a:t>
            </a:r>
            <a:r>
              <a:rPr lang="vi-VN" sz="2000" b="1" kern="0">
                <a:solidFill>
                  <a:srgbClr val="0000FF"/>
                </a:solidFill>
                <a:latin typeface="Arial" charset="0"/>
              </a:rPr>
              <a:t> luôn gắn liền với hành vi pháp luật và là thành tố không thể thiếu tạo nên văn hóa pháp luật. </a:t>
            </a:r>
            <a:r>
              <a:rPr lang="vi-VN" sz="2000" b="1" kern="0" smtClean="0">
                <a:solidFill>
                  <a:srgbClr val="0000FF"/>
                </a:solidFill>
                <a:latin typeface="Arial" charset="0"/>
              </a:rPr>
              <a:t>Lối </a:t>
            </a:r>
            <a:r>
              <a:rPr lang="vi-VN" sz="2000" b="1" kern="0">
                <a:solidFill>
                  <a:srgbClr val="0000FF"/>
                </a:solidFill>
                <a:latin typeface="Arial" charset="0"/>
              </a:rPr>
              <a:t>sống theo pháp luật là một loại hình </a:t>
            </a:r>
            <a:r>
              <a:rPr lang="vi-VN" sz="2000" b="1" kern="0" smtClean="0">
                <a:solidFill>
                  <a:srgbClr val="0000FF"/>
                </a:solidFill>
                <a:latin typeface="Arial" charset="0"/>
              </a:rPr>
              <a:t>sinh </a:t>
            </a:r>
            <a:r>
              <a:rPr lang="vi-VN" sz="2000" b="1" kern="0">
                <a:solidFill>
                  <a:srgbClr val="0000FF"/>
                </a:solidFill>
                <a:latin typeface="Arial" charset="0"/>
              </a:rPr>
              <a:t>hoạt sao cho phù hợp với các giá trị, chuẩn mực pháp luật</a:t>
            </a:r>
            <a:r>
              <a:rPr lang="vi-VN" sz="2000" b="1" kern="0" smtClean="0">
                <a:solidFill>
                  <a:srgbClr val="0000FF"/>
                </a:solidFill>
                <a:latin typeface="Arial" charset="0"/>
              </a:rPr>
              <a:t>.</a:t>
            </a:r>
            <a:r>
              <a:rPr lang="en-US" sz="2000" b="1" kern="0" smtClean="0">
                <a:solidFill>
                  <a:srgbClr val="0000FF"/>
                </a:solidFill>
                <a:latin typeface="Arial" charset="0"/>
              </a:rPr>
              <a:t> </a:t>
            </a:r>
            <a:r>
              <a:rPr lang="vi-VN" sz="2000" b="1" kern="0" smtClean="0">
                <a:solidFill>
                  <a:srgbClr val="0000FF"/>
                </a:solidFill>
                <a:latin typeface="Arial" charset="0"/>
              </a:rPr>
              <a:t>Lối </a:t>
            </a:r>
            <a:r>
              <a:rPr lang="vi-VN" sz="2000" b="1" kern="0">
                <a:solidFill>
                  <a:srgbClr val="0000FF"/>
                </a:solidFill>
                <a:latin typeface="Arial" charset="0"/>
              </a:rPr>
              <a:t>sống theo pháp luật là sự biểu hiện cao của lối sống có văn </a:t>
            </a:r>
            <a:r>
              <a:rPr lang="vi-VN" sz="2000" b="1" kern="0" smtClean="0">
                <a:solidFill>
                  <a:srgbClr val="0000FF"/>
                </a:solidFill>
                <a:latin typeface="Arial" charset="0"/>
              </a:rPr>
              <a:t>hóa</a:t>
            </a:r>
            <a:r>
              <a:rPr lang="en-US" sz="2000" b="1" kern="0" smtClean="0">
                <a:solidFill>
                  <a:srgbClr val="0000FF"/>
                </a:solidFill>
                <a:latin typeface="Arial" charset="0"/>
              </a:rPr>
              <a:t>, </a:t>
            </a:r>
            <a:r>
              <a:rPr lang="vi-VN" sz="2000" b="1" kern="0" smtClean="0">
                <a:solidFill>
                  <a:srgbClr val="0000FF"/>
                </a:solidFill>
                <a:latin typeface="Arial" charset="0"/>
              </a:rPr>
              <a:t>mà </a:t>
            </a:r>
            <a:r>
              <a:rPr lang="vi-VN" sz="2000" b="1" kern="0">
                <a:solidFill>
                  <a:srgbClr val="0000FF"/>
                </a:solidFill>
                <a:latin typeface="Arial" charset="0"/>
              </a:rPr>
              <a:t>đỉnh cao của nó là “sống, làm việc theo </a:t>
            </a:r>
            <a:r>
              <a:rPr lang="en-US" sz="2000" b="1" kern="0" smtClean="0">
                <a:solidFill>
                  <a:srgbClr val="0000FF"/>
                </a:solidFill>
                <a:latin typeface="Arial" charset="0"/>
              </a:rPr>
              <a:t>Hiến pháp và </a:t>
            </a:r>
            <a:r>
              <a:rPr lang="vi-VN" sz="2000" b="1" kern="0" smtClean="0">
                <a:solidFill>
                  <a:srgbClr val="0000FF"/>
                </a:solidFill>
                <a:latin typeface="Arial" charset="0"/>
              </a:rPr>
              <a:t>pháp </a:t>
            </a:r>
            <a:r>
              <a:rPr lang="vi-VN" sz="2000" b="1" kern="0">
                <a:solidFill>
                  <a:srgbClr val="0000FF"/>
                </a:solidFill>
                <a:latin typeface="Arial" charset="0"/>
              </a:rPr>
              <a:t>luật”. </a:t>
            </a:r>
            <a:endParaRPr lang="en-US" sz="2000" b="1" kern="0" smtClean="0">
              <a:solidFill>
                <a:srgbClr val="0000FF"/>
              </a:solidFill>
              <a:latin typeface="Arial" charset="0"/>
            </a:endParaRP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2000" b="1" kern="0" smtClean="0">
                <a:solidFill>
                  <a:srgbClr val="0000FF"/>
                </a:solidFill>
                <a:latin typeface="Arial" charset="0"/>
              </a:rPr>
              <a:t>H</a:t>
            </a:r>
            <a:r>
              <a:rPr lang="vi-VN" sz="2000" b="1" kern="0" smtClean="0">
                <a:solidFill>
                  <a:srgbClr val="0000FF"/>
                </a:solidFill>
                <a:latin typeface="Arial" charset="0"/>
              </a:rPr>
              <a:t>ành </a:t>
            </a:r>
            <a:r>
              <a:rPr lang="vi-VN" sz="2000" b="1" kern="0">
                <a:solidFill>
                  <a:srgbClr val="0000FF"/>
                </a:solidFill>
                <a:latin typeface="Arial" charset="0"/>
              </a:rPr>
              <a:t>vi pháp luật và lối sống theo pháp luật phải </a:t>
            </a:r>
            <a:r>
              <a:rPr lang="en-US" sz="2000" b="1" kern="0" smtClean="0">
                <a:solidFill>
                  <a:srgbClr val="0000FF"/>
                </a:solidFill>
                <a:latin typeface="Arial" charset="0"/>
              </a:rPr>
              <a:t>là </a:t>
            </a:r>
            <a:r>
              <a:rPr lang="vi-VN" sz="2000" b="1" kern="0" smtClean="0">
                <a:solidFill>
                  <a:srgbClr val="0000FF"/>
                </a:solidFill>
                <a:latin typeface="Arial" charset="0"/>
              </a:rPr>
              <a:t>hành </a:t>
            </a:r>
            <a:r>
              <a:rPr lang="vi-VN" sz="2000" b="1" kern="0">
                <a:solidFill>
                  <a:srgbClr val="0000FF"/>
                </a:solidFill>
                <a:latin typeface="Arial" charset="0"/>
              </a:rPr>
              <a:t>vi tự giác chấp hành pháp luật, trở thành thói quen, lối sống của mỗi </a:t>
            </a:r>
            <a:r>
              <a:rPr lang="en-US" sz="2000" b="1" kern="0" smtClean="0">
                <a:solidFill>
                  <a:srgbClr val="0000FF"/>
                </a:solidFill>
                <a:latin typeface="Arial" charset="0"/>
              </a:rPr>
              <a:t/>
            </a:r>
            <a:br>
              <a:rPr lang="en-US" sz="2000" b="1" kern="0" smtClean="0">
                <a:solidFill>
                  <a:srgbClr val="0000FF"/>
                </a:solidFill>
                <a:latin typeface="Arial" charset="0"/>
              </a:rPr>
            </a:br>
            <a:r>
              <a:rPr lang="vi-VN" sz="2000" b="1" kern="0" smtClean="0">
                <a:solidFill>
                  <a:srgbClr val="0000FF"/>
                </a:solidFill>
                <a:latin typeface="Arial" charset="0"/>
              </a:rPr>
              <a:t>công </a:t>
            </a:r>
            <a:r>
              <a:rPr lang="vi-VN" sz="2000" b="1" kern="0">
                <a:solidFill>
                  <a:srgbClr val="0000FF"/>
                </a:solidFill>
                <a:latin typeface="Arial" charset="0"/>
              </a:rPr>
              <a:t>dân</a:t>
            </a:r>
            <a:r>
              <a:rPr lang="vi-VN" sz="2000" b="1" kern="0" smtClean="0">
                <a:solidFill>
                  <a:srgbClr val="0000FF"/>
                </a:solidFill>
                <a:latin typeface="Arial" charset="0"/>
              </a:rPr>
              <a:t>.</a:t>
            </a:r>
            <a:endParaRPr lang="en-US" sz="2000" b="1" kern="0" smtClean="0">
              <a:solidFill>
                <a:srgbClr val="0000FF"/>
              </a:solidFill>
              <a:latin typeface="Arial" charset="0"/>
            </a:endParaRP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VĂN HÓA PHÁP LÝ LÀ GÌ?</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59165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vi-VN" sz="2200" b="1" kern="0" smtClean="0">
                <a:solidFill>
                  <a:srgbClr val="0000FF"/>
                </a:solidFill>
                <a:latin typeface="Arial" charset="0"/>
              </a:rPr>
              <a:t>Nền </a:t>
            </a:r>
            <a:r>
              <a:rPr lang="vi-VN" sz="2200" b="1" kern="0">
                <a:solidFill>
                  <a:srgbClr val="0000FF"/>
                </a:solidFill>
                <a:latin typeface="Arial" charset="0"/>
              </a:rPr>
              <a:t>chính trị và văn hóa pháp lý mà chúng ta xây dựng với tư tưởng chủ đạo là văn hóa pháp lý XHCN, thấm sâu trong toàn bộ nội dung của nó là quan điểm của chủ nghĩa Mác-Lê nin và và tư tưởng Hồ Chí Minh về Nhà nước và pháp luật</a:t>
            </a:r>
            <a:r>
              <a:rPr lang="vi-VN" sz="2200" b="1" kern="0" smtClean="0">
                <a:solidFill>
                  <a:srgbClr val="0000FF"/>
                </a:solidFill>
                <a:latin typeface="Arial" charset="0"/>
              </a:rPr>
              <a:t>.</a:t>
            </a:r>
            <a:endParaRPr lang="en-US" sz="2200" b="1" kern="0" smtClean="0">
              <a:solidFill>
                <a:srgbClr val="0000FF"/>
              </a:solidFill>
              <a:latin typeface="Arial" charset="0"/>
            </a:endParaRPr>
          </a:p>
          <a:p>
            <a:pPr marL="114300" indent="0" algn="just" eaLnBrk="1" hangingPunct="1">
              <a:lnSpc>
                <a:spcPct val="105000"/>
              </a:lnSpc>
              <a:spcBef>
                <a:spcPts val="1200"/>
              </a:spcBef>
              <a:spcAft>
                <a:spcPts val="0"/>
              </a:spcAft>
              <a:buClr>
                <a:srgbClr val="FF0000"/>
              </a:buClr>
              <a:buNone/>
              <a:defRPr/>
            </a:pPr>
            <a:r>
              <a:rPr lang="en-US" sz="2200" b="1" kern="0" smtClean="0">
                <a:solidFill>
                  <a:srgbClr val="0000FF"/>
                </a:solidFill>
                <a:latin typeface="Arial" charset="0"/>
              </a:rPr>
              <a:t>Ví dụ: </a:t>
            </a:r>
          </a:p>
          <a:p>
            <a:pPr indent="-457200" algn="just" eaLnBrk="1" hangingPunct="1">
              <a:lnSpc>
                <a:spcPct val="105000"/>
              </a:lnSpc>
              <a:spcBef>
                <a:spcPts val="12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M</a:t>
            </a:r>
            <a:r>
              <a:rPr lang="vi-VN" sz="2200" b="1" kern="0" smtClean="0">
                <a:solidFill>
                  <a:srgbClr val="0000FF"/>
                </a:solidFill>
                <a:latin typeface="Arial" charset="0"/>
              </a:rPr>
              <a:t>ột </a:t>
            </a:r>
            <a:r>
              <a:rPr lang="vi-VN" sz="2200" b="1" kern="0">
                <a:solidFill>
                  <a:srgbClr val="0000FF"/>
                </a:solidFill>
                <a:latin typeface="Arial" charset="0"/>
              </a:rPr>
              <a:t>phiên </a:t>
            </a:r>
            <a:r>
              <a:rPr lang="en-US" sz="2200" b="1" kern="0" smtClean="0">
                <a:solidFill>
                  <a:srgbClr val="0000FF"/>
                </a:solidFill>
                <a:latin typeface="Arial" charset="0"/>
              </a:rPr>
              <a:t>tòa </a:t>
            </a:r>
            <a:r>
              <a:rPr lang="vi-VN" sz="2200" b="1" kern="0" smtClean="0">
                <a:solidFill>
                  <a:srgbClr val="0000FF"/>
                </a:solidFill>
                <a:latin typeface="Arial" charset="0"/>
              </a:rPr>
              <a:t>có </a:t>
            </a:r>
            <a:r>
              <a:rPr lang="vi-VN" sz="2200" b="1" kern="0">
                <a:solidFill>
                  <a:srgbClr val="0000FF"/>
                </a:solidFill>
                <a:latin typeface="Arial" charset="0"/>
              </a:rPr>
              <a:t>văn </a:t>
            </a:r>
            <a:r>
              <a:rPr lang="en-US" sz="2200" b="1" kern="0" smtClean="0">
                <a:solidFill>
                  <a:srgbClr val="0000FF"/>
                </a:solidFill>
                <a:latin typeface="Arial" charset="0"/>
              </a:rPr>
              <a:t>hóa </a:t>
            </a:r>
            <a:r>
              <a:rPr lang="vi-VN" sz="2200" b="1" kern="0" smtClean="0">
                <a:solidFill>
                  <a:srgbClr val="0000FF"/>
                </a:solidFill>
                <a:latin typeface="Arial" charset="0"/>
              </a:rPr>
              <a:t>chính </a:t>
            </a:r>
            <a:r>
              <a:rPr lang="vi-VN" sz="2200" b="1" kern="0">
                <a:solidFill>
                  <a:srgbClr val="0000FF"/>
                </a:solidFill>
                <a:latin typeface="Arial" charset="0"/>
              </a:rPr>
              <a:t>là một phiên </a:t>
            </a:r>
            <a:r>
              <a:rPr lang="en-US" sz="2200" b="1" kern="0" smtClean="0">
                <a:solidFill>
                  <a:srgbClr val="0000FF"/>
                </a:solidFill>
                <a:latin typeface="Arial" charset="0"/>
              </a:rPr>
              <a:t>tòa </a:t>
            </a:r>
            <a:r>
              <a:rPr lang="vi-VN" sz="2200" b="1" kern="0" smtClean="0">
                <a:solidFill>
                  <a:srgbClr val="0000FF"/>
                </a:solidFill>
                <a:latin typeface="Arial" charset="0"/>
              </a:rPr>
              <a:t>tuân </a:t>
            </a:r>
            <a:r>
              <a:rPr lang="vi-VN" sz="2200" b="1" kern="0">
                <a:solidFill>
                  <a:srgbClr val="0000FF"/>
                </a:solidFill>
                <a:latin typeface="Arial" charset="0"/>
              </a:rPr>
              <a:t>thủ nghiêm ngặt các quy định pháp luật tố tụng và các chuẩn mực văn hoá giao tiếp phù hợp bản sắc văn </a:t>
            </a:r>
            <a:r>
              <a:rPr lang="vi-VN" sz="2200" b="1" kern="0" smtClean="0">
                <a:solidFill>
                  <a:srgbClr val="0000FF"/>
                </a:solidFill>
                <a:latin typeface="Arial" charset="0"/>
              </a:rPr>
              <a:t>h</a:t>
            </a:r>
            <a:r>
              <a:rPr lang="en-US" sz="2200" b="1" kern="0" smtClean="0">
                <a:solidFill>
                  <a:srgbClr val="0000FF"/>
                </a:solidFill>
                <a:latin typeface="Arial" charset="0"/>
              </a:rPr>
              <a:t>óa </a:t>
            </a:r>
            <a:r>
              <a:rPr lang="vi-VN" sz="2200" b="1" kern="0" smtClean="0">
                <a:solidFill>
                  <a:srgbClr val="0000FF"/>
                </a:solidFill>
                <a:latin typeface="Arial" charset="0"/>
              </a:rPr>
              <a:t>dân </a:t>
            </a:r>
            <a:r>
              <a:rPr lang="vi-VN" sz="2200" b="1" kern="0">
                <a:solidFill>
                  <a:srgbClr val="0000FF"/>
                </a:solidFill>
                <a:latin typeface="Arial" charset="0"/>
              </a:rPr>
              <a:t>tộc, văn </a:t>
            </a:r>
            <a:r>
              <a:rPr lang="en-US" sz="2200" b="1" kern="0" smtClean="0">
                <a:solidFill>
                  <a:srgbClr val="0000FF"/>
                </a:solidFill>
                <a:latin typeface="Arial" charset="0"/>
              </a:rPr>
              <a:t>hóa </a:t>
            </a:r>
            <a:r>
              <a:rPr lang="vi-VN" sz="2200" b="1" kern="0" smtClean="0">
                <a:solidFill>
                  <a:srgbClr val="0000FF"/>
                </a:solidFill>
                <a:latin typeface="Arial" charset="0"/>
              </a:rPr>
              <a:t>nhân </a:t>
            </a:r>
            <a:r>
              <a:rPr lang="vi-VN" sz="2200" b="1" kern="0">
                <a:solidFill>
                  <a:srgbClr val="0000FF"/>
                </a:solidFill>
                <a:latin typeface="Arial" charset="0"/>
              </a:rPr>
              <a:t>loại. </a:t>
            </a:r>
            <a:r>
              <a:rPr lang="vi-VN" sz="2200" b="1" kern="0" smtClean="0">
                <a:solidFill>
                  <a:srgbClr val="0000FF"/>
                </a:solidFill>
                <a:latin typeface="Arial" charset="0"/>
              </a:rPr>
              <a:t>Biểu </a:t>
            </a:r>
            <a:r>
              <a:rPr lang="vi-VN" sz="2200" b="1" kern="0">
                <a:solidFill>
                  <a:srgbClr val="0000FF"/>
                </a:solidFill>
                <a:latin typeface="Arial" charset="0"/>
              </a:rPr>
              <a:t>hiện tập trung nhất của văn hóa </a:t>
            </a:r>
            <a:r>
              <a:rPr lang="en-US" sz="2200" b="1" kern="0" smtClean="0">
                <a:solidFill>
                  <a:srgbClr val="0000FF"/>
                </a:solidFill>
                <a:latin typeface="Arial" charset="0"/>
              </a:rPr>
              <a:t>xét xử </a:t>
            </a:r>
            <a:r>
              <a:rPr lang="vi-VN" sz="2200" b="1" kern="0" smtClean="0">
                <a:solidFill>
                  <a:srgbClr val="0000FF"/>
                </a:solidFill>
                <a:latin typeface="Arial" charset="0"/>
              </a:rPr>
              <a:t>chính </a:t>
            </a:r>
            <a:r>
              <a:rPr lang="vi-VN" sz="2200" b="1" kern="0">
                <a:solidFill>
                  <a:srgbClr val="0000FF"/>
                </a:solidFill>
                <a:latin typeface="Arial" charset="0"/>
              </a:rPr>
              <a:t>là Điều </a:t>
            </a:r>
            <a:r>
              <a:rPr lang="vi-VN" sz="2200" b="1" kern="0" smtClean="0">
                <a:solidFill>
                  <a:srgbClr val="0000FF"/>
                </a:solidFill>
                <a:latin typeface="Arial" charset="0"/>
              </a:rPr>
              <a:t>tra</a:t>
            </a:r>
            <a:r>
              <a:rPr lang="en-US" sz="2200" b="1" kern="0" smtClean="0">
                <a:solidFill>
                  <a:srgbClr val="0000FF"/>
                </a:solidFill>
                <a:latin typeface="Arial" charset="0"/>
              </a:rPr>
              <a:t> </a:t>
            </a:r>
            <a:r>
              <a:rPr lang="vi-VN" sz="2200" b="1" kern="0" smtClean="0">
                <a:solidFill>
                  <a:srgbClr val="0000FF"/>
                </a:solidFill>
                <a:latin typeface="Arial" charset="0"/>
              </a:rPr>
              <a:t>- </a:t>
            </a:r>
            <a:r>
              <a:rPr lang="vi-VN" sz="2200" b="1" kern="0">
                <a:solidFill>
                  <a:srgbClr val="0000FF"/>
                </a:solidFill>
                <a:latin typeface="Arial" charset="0"/>
              </a:rPr>
              <a:t>Truy </a:t>
            </a:r>
            <a:r>
              <a:rPr lang="vi-VN" sz="2200" b="1" kern="0" smtClean="0">
                <a:solidFill>
                  <a:srgbClr val="0000FF"/>
                </a:solidFill>
                <a:latin typeface="Arial" charset="0"/>
              </a:rPr>
              <a:t>tố</a:t>
            </a:r>
            <a:r>
              <a:rPr lang="en-US" sz="2200" b="1" kern="0" smtClean="0">
                <a:solidFill>
                  <a:srgbClr val="0000FF"/>
                </a:solidFill>
                <a:latin typeface="Arial" charset="0"/>
              </a:rPr>
              <a:t> </a:t>
            </a:r>
            <a:r>
              <a:rPr lang="vi-VN" sz="2200" b="1" kern="0" smtClean="0">
                <a:solidFill>
                  <a:srgbClr val="0000FF"/>
                </a:solidFill>
                <a:latin typeface="Arial" charset="0"/>
              </a:rPr>
              <a:t>-</a:t>
            </a:r>
            <a:r>
              <a:rPr lang="en-US" sz="2200" b="1" kern="0" smtClean="0">
                <a:solidFill>
                  <a:srgbClr val="0000FF"/>
                </a:solidFill>
                <a:latin typeface="Arial" charset="0"/>
              </a:rPr>
              <a:t> </a:t>
            </a:r>
            <a:r>
              <a:rPr lang="en-US" sz="2200" b="1" kern="0">
                <a:solidFill>
                  <a:srgbClr val="0000FF"/>
                </a:solidFill>
                <a:latin typeface="Arial" charset="0"/>
              </a:rPr>
              <a:t>X</a:t>
            </a:r>
            <a:r>
              <a:rPr lang="vi-VN" sz="2200" b="1" kern="0" smtClean="0">
                <a:solidFill>
                  <a:srgbClr val="0000FF"/>
                </a:solidFill>
                <a:latin typeface="Arial" charset="0"/>
              </a:rPr>
              <a:t>ét </a:t>
            </a:r>
            <a:r>
              <a:rPr lang="vi-VN" sz="2200" b="1" kern="0">
                <a:solidFill>
                  <a:srgbClr val="0000FF"/>
                </a:solidFill>
                <a:latin typeface="Arial" charset="0"/>
              </a:rPr>
              <a:t>xử đúng pháp luật với những quyết định thấu tình đạt lý</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VĂN HÓA PHÁP LÝ LÀ GÌ?</a:t>
            </a:r>
            <a:endParaRPr lang="en-US" sz="2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037046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3352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20000"/>
              </a:lnSpc>
              <a:spcBef>
                <a:spcPts val="1800"/>
              </a:spcBef>
              <a:spcAft>
                <a:spcPts val="0"/>
              </a:spcAft>
              <a:buClr>
                <a:srgbClr val="FF0000"/>
              </a:buClr>
              <a:buFont typeface="+mj-lt"/>
              <a:buAutoNum type="arabicPeriod"/>
              <a:defRPr/>
            </a:pPr>
            <a:r>
              <a:rPr lang="en-US" sz="2600" b="1" kern="0" smtClean="0">
                <a:solidFill>
                  <a:srgbClr val="0000FF"/>
                </a:solidFill>
                <a:latin typeface="Arial" charset="0"/>
              </a:rPr>
              <a:t>Hoàn thiện dần hệ </a:t>
            </a:r>
            <a:r>
              <a:rPr lang="en-US" sz="2600" b="1" kern="0">
                <a:solidFill>
                  <a:srgbClr val="0000FF"/>
                </a:solidFill>
                <a:latin typeface="Arial" charset="0"/>
              </a:rPr>
              <a:t>thống pháp </a:t>
            </a:r>
            <a:r>
              <a:rPr lang="en-US" sz="2600" b="1" kern="0" smtClean="0">
                <a:solidFill>
                  <a:srgbClr val="0000FF"/>
                </a:solidFill>
                <a:latin typeface="Arial" charset="0"/>
              </a:rPr>
              <a:t>luật, các quy định phù hợp với các chuẩn mực của ngành Giáo dục và Đào tạo.</a:t>
            </a:r>
          </a:p>
          <a:p>
            <a:pPr indent="-457200" algn="just" eaLnBrk="1" hangingPunct="1">
              <a:lnSpc>
                <a:spcPct val="120000"/>
              </a:lnSpc>
              <a:spcBef>
                <a:spcPts val="1800"/>
              </a:spcBef>
              <a:spcAft>
                <a:spcPts val="0"/>
              </a:spcAft>
              <a:buClr>
                <a:srgbClr val="FF0000"/>
              </a:buClr>
              <a:buFont typeface="+mj-lt"/>
              <a:buAutoNum type="arabicPeriod"/>
              <a:defRPr/>
            </a:pPr>
            <a:r>
              <a:rPr lang="en-US" sz="2600" b="1" kern="0" smtClean="0">
                <a:solidFill>
                  <a:srgbClr val="0000FF"/>
                </a:solidFill>
                <a:latin typeface="Arial" charset="0"/>
              </a:rPr>
              <a:t>Đề cao chế </a:t>
            </a:r>
            <a:r>
              <a:rPr lang="en-US" sz="2600" b="1" kern="0">
                <a:solidFill>
                  <a:srgbClr val="0000FF"/>
                </a:solidFill>
                <a:latin typeface="Arial" charset="0"/>
              </a:rPr>
              <a:t>độ trách nhiệm cá nhân </a:t>
            </a:r>
            <a:r>
              <a:rPr lang="en-US" sz="2600" b="1" kern="0" smtClean="0">
                <a:solidFill>
                  <a:srgbClr val="0000FF"/>
                </a:solidFill>
                <a:latin typeface="Arial" charset="0"/>
              </a:rPr>
              <a:t>trong </a:t>
            </a:r>
            <a:r>
              <a:rPr lang="en-US" sz="2600" b="1" kern="0">
                <a:solidFill>
                  <a:srgbClr val="0000FF"/>
                </a:solidFill>
                <a:latin typeface="Arial" charset="0"/>
              </a:rPr>
              <a:t>các hoạt động </a:t>
            </a:r>
            <a:r>
              <a:rPr lang="en-US" sz="2600" b="1" kern="0" smtClean="0">
                <a:solidFill>
                  <a:srgbClr val="0000FF"/>
                </a:solidFill>
                <a:latin typeface="Arial" charset="0"/>
              </a:rPr>
              <a:t>chuyên môn, nghiệp vụ.</a:t>
            </a:r>
          </a:p>
          <a:p>
            <a:pPr indent="-457200" algn="just" eaLnBrk="1" hangingPunct="1">
              <a:lnSpc>
                <a:spcPct val="120000"/>
              </a:lnSpc>
              <a:spcBef>
                <a:spcPts val="1800"/>
              </a:spcBef>
              <a:spcAft>
                <a:spcPts val="0"/>
              </a:spcAft>
              <a:buClr>
                <a:srgbClr val="FF0000"/>
              </a:buClr>
              <a:buFont typeface="+mj-lt"/>
              <a:buAutoNum type="arabicPeriod"/>
              <a:defRPr/>
            </a:pPr>
            <a:r>
              <a:rPr lang="en-US" sz="2600" b="1" kern="0" smtClean="0">
                <a:solidFill>
                  <a:srgbClr val="0000FF"/>
                </a:solidFill>
                <a:latin typeface="Arial" charset="0"/>
              </a:rPr>
              <a:t>Xây dựng môi trường làm việc chuyên nghiệp, thân thiện, tích cực, kỷ luật</a:t>
            </a:r>
            <a:endParaRPr lang="en-US" sz="2600" b="1" kern="0">
              <a:solidFill>
                <a:srgbClr val="0000FF"/>
              </a:solidFill>
              <a:latin typeface="Arial" charset="0"/>
            </a:endParaRPr>
          </a:p>
        </p:txBody>
      </p:sp>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300" b="1" smtClean="0">
                <a:solidFill>
                  <a:srgbClr val="FF0000"/>
                </a:solidFill>
                <a:latin typeface="Arial" panose="020B0604020202020204" pitchFamily="34" charset="0"/>
                <a:cs typeface="Arial" panose="020B0604020202020204" pitchFamily="34" charset="0"/>
              </a:rPr>
              <a:t>XÂY DỰNG VĂN HÓA PHÁP LÝ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TẠI CƠ QUAN SỞ GIÁO DỤC VÀ ĐÀO TẠO</a:t>
            </a:r>
            <a:endParaRPr lang="en-US" sz="23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036936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300" b="1" smtClean="0">
                <a:solidFill>
                  <a:srgbClr val="FF0000"/>
                </a:solidFill>
                <a:latin typeface="Arial" panose="020B0604020202020204" pitchFamily="34" charset="0"/>
                <a:cs typeface="Arial" panose="020B0604020202020204" pitchFamily="34" charset="0"/>
              </a:rPr>
              <a:t>PHÁT ĐỘNG THỰC HIỆN VĂN HÓA PHÁP LÝ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TẠI CƠ QUAN SỞ GIÁO DỤC VÀ ĐÀO TẠO</a:t>
            </a:r>
            <a:endParaRPr lang="en-US" sz="2300" b="1">
              <a:solidFill>
                <a:srgbClr val="FF0000"/>
              </a:solidFill>
              <a:latin typeface="Arial" panose="020B0604020202020204" pitchFamily="34" charset="0"/>
              <a:cs typeface="Arial" panose="020B0604020202020204" pitchFamily="34" charset="0"/>
            </a:endParaRPr>
          </a:p>
        </p:txBody>
      </p:sp>
      <p:grpSp>
        <p:nvGrpSpPr>
          <p:cNvPr id="18" name="Group 5"/>
          <p:cNvGrpSpPr/>
          <p:nvPr/>
        </p:nvGrpSpPr>
        <p:grpSpPr>
          <a:xfrm>
            <a:off x="5181600" y="1492630"/>
            <a:ext cx="3810000" cy="4786102"/>
            <a:chOff x="149838" y="552419"/>
            <a:chExt cx="3380763" cy="4113761"/>
          </a:xfrm>
          <a:solidFill>
            <a:srgbClr val="FF0000"/>
          </a:solidFill>
          <a:scene3d>
            <a:camera prst="orthographicFront"/>
            <a:lightRig rig="threePt" dir="t">
              <a:rot lat="0" lon="0" rev="7500000"/>
            </a:lightRig>
          </a:scene3d>
        </p:grpSpPr>
        <p:sp>
          <p:nvSpPr>
            <p:cNvPr id="19" name="Rounded Rectangle 18"/>
            <p:cNvSpPr/>
            <p:nvPr/>
          </p:nvSpPr>
          <p:spPr>
            <a:xfrm>
              <a:off x="149838" y="552419"/>
              <a:ext cx="3380763" cy="4113761"/>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Rounded Rectangle 4"/>
            <p:cNvSpPr/>
            <p:nvPr/>
          </p:nvSpPr>
          <p:spPr>
            <a:xfrm>
              <a:off x="248857" y="651438"/>
              <a:ext cx="3182725" cy="3915723"/>
            </a:xfrm>
            <a:prstGeom prst="rect">
              <a:avLst/>
            </a:prstGeom>
            <a:grpFill/>
            <a:sp3d/>
          </p:spPr>
          <p:style>
            <a:lnRef idx="0">
              <a:scrgbClr r="0" g="0" b="0"/>
            </a:lnRef>
            <a:fillRef idx="0">
              <a:scrgbClr r="0" g="0" b="0"/>
            </a:fillRef>
            <a:effectRef idx="0">
              <a:scrgbClr r="0" g="0" b="0"/>
            </a:effectRef>
            <a:fontRef idx="minor">
              <a:schemeClr val="lt1"/>
            </a:fontRef>
          </p:style>
          <p:txBody>
            <a:bodyPr lIns="16510" tIns="91440" rIns="16510" bIns="91440" spcCol="1270" anchor="ctr"/>
            <a:lstStyle/>
            <a:p>
              <a:pPr defTabSz="1155700">
                <a:lnSpc>
                  <a:spcPct val="200000"/>
                </a:lnSpc>
                <a:spcBef>
                  <a:spcPts val="600"/>
                </a:spcBef>
                <a:spcAft>
                  <a:spcPts val="600"/>
                </a:spcAft>
                <a:defRPr/>
              </a:pPr>
              <a:r>
                <a:rPr lang="nl-NL" sz="2100" b="1" smtClean="0">
                  <a:solidFill>
                    <a:srgbClr val="FFFF00"/>
                  </a:solidFill>
                  <a:latin typeface="Arial" charset="0"/>
                </a:rPr>
                <a:t>CÁN BỘ, CÔNG CHỨC, VIÊN CHỨC SỞ GIÁO DỤC VÀ ĐÀO TẠO BÌNH DƯƠNG GƯƠNG MẪU, </a:t>
              </a:r>
              <a:br>
                <a:rPr lang="nl-NL" sz="2100" b="1" smtClean="0">
                  <a:solidFill>
                    <a:srgbClr val="FFFF00"/>
                  </a:solidFill>
                  <a:latin typeface="Arial" charset="0"/>
                </a:rPr>
              </a:br>
              <a:r>
                <a:rPr lang="nl-NL" sz="2100" b="1" smtClean="0">
                  <a:solidFill>
                    <a:srgbClr val="FFFF00"/>
                  </a:solidFill>
                  <a:latin typeface="Arial" charset="0"/>
                </a:rPr>
                <a:t>TỰ GIÁC TUÂN THỦ, </a:t>
              </a:r>
              <a:br>
                <a:rPr lang="nl-NL" sz="2100" b="1" smtClean="0">
                  <a:solidFill>
                    <a:srgbClr val="FFFF00"/>
                  </a:solidFill>
                  <a:latin typeface="Arial" charset="0"/>
                </a:rPr>
              </a:br>
              <a:r>
                <a:rPr lang="nl-NL" sz="2100" b="1" smtClean="0">
                  <a:solidFill>
                    <a:srgbClr val="FFFF00"/>
                  </a:solidFill>
                  <a:latin typeface="Arial" charset="0"/>
                </a:rPr>
                <a:t>CHẤP HÀNH VÀ BẢO VỆ HIẾN PHÁP VÀ PHÁP LUẬT </a:t>
              </a:r>
              <a:endParaRPr lang="en-US" sz="2100" b="1">
                <a:solidFill>
                  <a:srgbClr val="FFFF00"/>
                </a:solidFill>
                <a:latin typeface="Arial" charset="0"/>
              </a:endParaRPr>
            </a:p>
          </p:txBody>
        </p:sp>
      </p:grpSp>
      <p:grpSp>
        <p:nvGrpSpPr>
          <p:cNvPr id="21" name="Group 8"/>
          <p:cNvGrpSpPr/>
          <p:nvPr/>
        </p:nvGrpSpPr>
        <p:grpSpPr>
          <a:xfrm>
            <a:off x="152400" y="1600200"/>
            <a:ext cx="4020216" cy="1917072"/>
            <a:chOff x="4388150" y="597521"/>
            <a:chExt cx="4781240" cy="1917072"/>
          </a:xfrm>
          <a:solidFill>
            <a:srgbClr val="CC3300"/>
          </a:solidFill>
          <a:scene3d>
            <a:camera prst="orthographicFront"/>
            <a:lightRig rig="threePt" dir="t">
              <a:rot lat="0" lon="0" rev="7500000"/>
            </a:lightRig>
          </a:scene3d>
        </p:grpSpPr>
        <p:sp>
          <p:nvSpPr>
            <p:cNvPr id="22" name="Rounded Rectangle 21"/>
            <p:cNvSpPr/>
            <p:nvPr/>
          </p:nvSpPr>
          <p:spPr>
            <a:xfrm>
              <a:off x="4388150" y="597521"/>
              <a:ext cx="4781240" cy="1917072"/>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3" name="Rounded Rectangle 4"/>
            <p:cNvSpPr/>
            <p:nvPr/>
          </p:nvSpPr>
          <p:spPr>
            <a:xfrm>
              <a:off x="4444299" y="653670"/>
              <a:ext cx="4668942" cy="1804774"/>
            </a:xfrm>
            <a:prstGeom prst="rect">
              <a:avLst/>
            </a:prstGeom>
            <a:grpFill/>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defTabSz="1244600">
                <a:lnSpc>
                  <a:spcPct val="114000"/>
                </a:lnSpc>
                <a:spcBef>
                  <a:spcPts val="600"/>
                </a:spcBef>
                <a:spcAft>
                  <a:spcPts val="600"/>
                </a:spcAft>
                <a:defRPr/>
              </a:pPr>
              <a:r>
                <a:rPr lang="nl-NL" sz="2400" b="1" smtClean="0">
                  <a:solidFill>
                    <a:srgbClr val="FFFF00"/>
                  </a:solidFill>
                  <a:latin typeface="Arial" charset="0"/>
                </a:rPr>
                <a:t>Học tập và làm theo </a:t>
              </a:r>
              <a:br>
                <a:rPr lang="nl-NL" sz="2400" b="1" smtClean="0">
                  <a:solidFill>
                    <a:srgbClr val="FFFF00"/>
                  </a:solidFill>
                  <a:latin typeface="Arial" charset="0"/>
                </a:rPr>
              </a:br>
              <a:r>
                <a:rPr lang="nl-NL" sz="2400" b="1" smtClean="0">
                  <a:solidFill>
                    <a:srgbClr val="FFFF00"/>
                  </a:solidFill>
                  <a:latin typeface="Arial" charset="0"/>
                </a:rPr>
                <a:t>tư tưởng, đạo đức, </a:t>
              </a:r>
              <a:br>
                <a:rPr lang="nl-NL" sz="2400" b="1" smtClean="0">
                  <a:solidFill>
                    <a:srgbClr val="FFFF00"/>
                  </a:solidFill>
                  <a:latin typeface="Arial" charset="0"/>
                </a:rPr>
              </a:br>
              <a:r>
                <a:rPr lang="nl-NL" sz="2400" b="1" smtClean="0">
                  <a:solidFill>
                    <a:srgbClr val="FFFF00"/>
                  </a:solidFill>
                  <a:latin typeface="Arial" charset="0"/>
                </a:rPr>
                <a:t>phong cách Hồ Chí Minh</a:t>
              </a:r>
              <a:endParaRPr lang="en-US" sz="2400">
                <a:solidFill>
                  <a:srgbClr val="FFFF00"/>
                </a:solidFill>
              </a:endParaRPr>
            </a:p>
          </p:txBody>
        </p:sp>
      </p:grpSp>
      <p:grpSp>
        <p:nvGrpSpPr>
          <p:cNvPr id="24" name="Group 9"/>
          <p:cNvGrpSpPr/>
          <p:nvPr/>
        </p:nvGrpSpPr>
        <p:grpSpPr>
          <a:xfrm>
            <a:off x="169719" y="4267200"/>
            <a:ext cx="4002896" cy="1896037"/>
            <a:chOff x="4469022" y="2743193"/>
            <a:chExt cx="4776569" cy="1896037"/>
          </a:xfrm>
          <a:solidFill>
            <a:srgbClr val="CC3300"/>
          </a:solidFill>
          <a:scene3d>
            <a:camera prst="orthographicFront"/>
            <a:lightRig rig="threePt" dir="t">
              <a:rot lat="0" lon="0" rev="7500000"/>
            </a:lightRig>
          </a:scene3d>
        </p:grpSpPr>
        <p:sp>
          <p:nvSpPr>
            <p:cNvPr id="25" name="Rounded Rectangle 24"/>
            <p:cNvSpPr/>
            <p:nvPr/>
          </p:nvSpPr>
          <p:spPr>
            <a:xfrm>
              <a:off x="4469022" y="2743193"/>
              <a:ext cx="4776569" cy="1896037"/>
            </a:xfrm>
            <a:prstGeom prst="roundRect">
              <a:avLst>
                <a:gd name="adj" fmla="val 10000"/>
              </a:avLst>
            </a:prstGeom>
            <a:grpFill/>
            <a:sp3d prstMaterial="plastic">
              <a:bevelT w="127000" h="25400" prst="relaxedInset"/>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26" name="Rounded Rectangle 6"/>
            <p:cNvSpPr/>
            <p:nvPr/>
          </p:nvSpPr>
          <p:spPr>
            <a:xfrm>
              <a:off x="4539283" y="2798726"/>
              <a:ext cx="4665503" cy="1784971"/>
            </a:xfrm>
            <a:prstGeom prst="rect">
              <a:avLst/>
            </a:prstGeom>
            <a:grpFill/>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defTabSz="1244600">
                <a:lnSpc>
                  <a:spcPct val="114000"/>
                </a:lnSpc>
                <a:spcBef>
                  <a:spcPts val="600"/>
                </a:spcBef>
                <a:spcAft>
                  <a:spcPts val="600"/>
                </a:spcAft>
                <a:defRPr/>
              </a:pPr>
              <a:r>
                <a:rPr lang="nl-NL" sz="2400" b="1" smtClean="0">
                  <a:solidFill>
                    <a:srgbClr val="FFFF00"/>
                  </a:solidFill>
                  <a:latin typeface="Arial" charset="0"/>
                </a:rPr>
                <a:t>Sống và làm việc theo </a:t>
              </a:r>
              <a:br>
                <a:rPr lang="nl-NL" sz="2400" b="1" smtClean="0">
                  <a:solidFill>
                    <a:srgbClr val="FFFF00"/>
                  </a:solidFill>
                  <a:latin typeface="Arial" charset="0"/>
                </a:rPr>
              </a:br>
              <a:r>
                <a:rPr lang="nl-NL" sz="2400" b="1" smtClean="0">
                  <a:solidFill>
                    <a:srgbClr val="FFFF00"/>
                  </a:solidFill>
                  <a:latin typeface="Arial" charset="0"/>
                </a:rPr>
                <a:t>Hiến pháp và Pháp luật</a:t>
              </a:r>
              <a:endParaRPr lang="en-US" sz="2400">
                <a:solidFill>
                  <a:srgbClr val="FFFF00"/>
                </a:solidFill>
              </a:endParaRPr>
            </a:p>
          </p:txBody>
        </p:sp>
      </p:grpSp>
      <p:cxnSp>
        <p:nvCxnSpPr>
          <p:cNvPr id="27" name="Straight Arrow Connector 22"/>
          <p:cNvCxnSpPr>
            <a:cxnSpLocks noChangeShapeType="1"/>
          </p:cNvCxnSpPr>
          <p:nvPr/>
        </p:nvCxnSpPr>
        <p:spPr bwMode="auto">
          <a:xfrm>
            <a:off x="4191000" y="2514600"/>
            <a:ext cx="990600" cy="0"/>
          </a:xfrm>
          <a:prstGeom prst="straightConnector1">
            <a:avLst/>
          </a:prstGeom>
          <a:noFill/>
          <a:ln w="57150" algn="ctr">
            <a:solidFill>
              <a:srgbClr val="C00000"/>
            </a:solidFill>
            <a:round/>
            <a:headEnd/>
            <a:tailEnd type="triangle" w="lg" len="lg"/>
          </a:ln>
          <a:extLst>
            <a:ext uri="{909E8E84-426E-40DD-AFC4-6F175D3DCCD1}">
              <a14:hiddenFill xmlns:a14="http://schemas.microsoft.com/office/drawing/2010/main">
                <a:noFill/>
              </a14:hiddenFill>
            </a:ext>
          </a:extLst>
        </p:spPr>
      </p:cxnSp>
      <p:cxnSp>
        <p:nvCxnSpPr>
          <p:cNvPr id="30" name="Straight Arrow Connector 22"/>
          <p:cNvCxnSpPr>
            <a:cxnSpLocks noChangeShapeType="1"/>
          </p:cNvCxnSpPr>
          <p:nvPr/>
        </p:nvCxnSpPr>
        <p:spPr bwMode="auto">
          <a:xfrm>
            <a:off x="4191000" y="5181600"/>
            <a:ext cx="990600" cy="0"/>
          </a:xfrm>
          <a:prstGeom prst="straightConnector1">
            <a:avLst/>
          </a:prstGeom>
          <a:noFill/>
          <a:ln w="57150" algn="ctr">
            <a:solidFill>
              <a:srgbClr val="C00000"/>
            </a:solidFill>
            <a:round/>
            <a:headEnd/>
            <a:tailEnd type="triangle" w="lg" len="lg"/>
          </a:ln>
          <a:extLst>
            <a:ext uri="{909E8E84-426E-40DD-AFC4-6F175D3DCCD1}">
              <a14:hiddenFill xmlns:a14="http://schemas.microsoft.com/office/drawing/2010/main">
                <a:noFill/>
              </a14:hiddenFill>
            </a:ext>
          </a:extLst>
        </p:spPr>
      </p:cxnSp>
      <p:sp>
        <p:nvSpPr>
          <p:cNvPr id="31" name="TextBox 30"/>
          <p:cNvSpPr txBox="1"/>
          <p:nvPr/>
        </p:nvSpPr>
        <p:spPr bwMode="auto">
          <a:xfrm>
            <a:off x="1524000" y="3276600"/>
            <a:ext cx="1219200" cy="120032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spcBef>
                <a:spcPct val="20000"/>
              </a:spcBef>
            </a:pPr>
            <a:r>
              <a:rPr lang="en-US" sz="7200" b="1" kern="0" smtClean="0">
                <a:solidFill>
                  <a:srgbClr val="C00000"/>
                </a:solidFill>
                <a:latin typeface="Arial" pitchFamily="34" charset="0"/>
                <a:ea typeface="+mj-ea"/>
                <a:cs typeface="Arial" pitchFamily="34" charset="0"/>
              </a:rPr>
              <a:t>+</a:t>
            </a:r>
          </a:p>
        </p:txBody>
      </p:sp>
    </p:spTree>
    <p:extLst>
      <p:ext uri="{BB962C8B-B14F-4D97-AF65-F5344CB8AC3E}">
        <p14:creationId xmlns:p14="http://schemas.microsoft.com/office/powerpoint/2010/main" val="417434541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86</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GIỚI THIỆU HIẾN PHÁP</a:t>
            </a:r>
            <a:endParaRPr lang="en-US" sz="28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2706624" y="3886200"/>
            <a:ext cx="3770375" cy="2971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10000"/>
              </a:lnSpc>
              <a:spcBef>
                <a:spcPts val="1000"/>
              </a:spcBef>
              <a:spcAft>
                <a:spcPts val="0"/>
              </a:spcAft>
              <a:buClr>
                <a:srgbClr val="FF0000"/>
              </a:buClr>
              <a:buNone/>
              <a:defRPr/>
            </a:pPr>
            <a:r>
              <a:rPr lang="vi-VN" sz="2000" b="1" kern="0">
                <a:solidFill>
                  <a:srgbClr val="FF0066"/>
                </a:solidFill>
                <a:latin typeface="Arial" charset="0"/>
              </a:rPr>
              <a:t>Hiến pháp là luật cơ bản </a:t>
            </a:r>
            <a:r>
              <a:rPr lang="en-US" sz="2000" b="1" kern="0" smtClean="0">
                <a:solidFill>
                  <a:srgbClr val="FF0066"/>
                </a:solidFill>
                <a:latin typeface="Arial" charset="0"/>
              </a:rPr>
              <a:t/>
            </a:r>
            <a:br>
              <a:rPr lang="en-US" sz="2000" b="1" kern="0" smtClean="0">
                <a:solidFill>
                  <a:srgbClr val="FF0066"/>
                </a:solidFill>
                <a:latin typeface="Arial" charset="0"/>
              </a:rPr>
            </a:br>
            <a:r>
              <a:rPr lang="vi-VN" sz="2000" b="1" kern="0" smtClean="0">
                <a:solidFill>
                  <a:srgbClr val="FF0066"/>
                </a:solidFill>
                <a:latin typeface="Arial" charset="0"/>
              </a:rPr>
              <a:t>của </a:t>
            </a:r>
            <a:r>
              <a:rPr lang="vi-VN" sz="2000" b="1" kern="0">
                <a:solidFill>
                  <a:srgbClr val="FF0066"/>
                </a:solidFill>
                <a:latin typeface="Arial" charset="0"/>
              </a:rPr>
              <a:t>nhà nước, có hiệu lực pháp lý cao </a:t>
            </a:r>
            <a:r>
              <a:rPr lang="vi-VN" sz="2000" b="1" kern="0" smtClean="0">
                <a:solidFill>
                  <a:srgbClr val="FF0066"/>
                </a:solidFill>
                <a:latin typeface="Arial" charset="0"/>
              </a:rPr>
              <a:t>nhất</a:t>
            </a:r>
            <a:r>
              <a:rPr lang="en-US" sz="2000" b="1" kern="0" smtClean="0">
                <a:solidFill>
                  <a:srgbClr val="FF0066"/>
                </a:solidFill>
                <a:latin typeface="Arial" charset="0"/>
              </a:rPr>
              <a:t>. </a:t>
            </a:r>
          </a:p>
          <a:p>
            <a:pPr marL="114300" indent="0" algn="ctr" eaLnBrk="1" hangingPunct="1">
              <a:lnSpc>
                <a:spcPct val="110000"/>
              </a:lnSpc>
              <a:spcBef>
                <a:spcPts val="1000"/>
              </a:spcBef>
              <a:spcAft>
                <a:spcPts val="0"/>
              </a:spcAft>
              <a:buClr>
                <a:srgbClr val="FF0000"/>
              </a:buClr>
              <a:buNone/>
              <a:defRPr/>
            </a:pPr>
            <a:r>
              <a:rPr lang="en-US" sz="2000" b="1" kern="0" smtClean="0">
                <a:solidFill>
                  <a:srgbClr val="FF0066"/>
                </a:solidFill>
                <a:latin typeface="Arial" charset="0"/>
              </a:rPr>
              <a:t>Mọi văn bản pháp luật khác đều được ban hành trên</a:t>
            </a:r>
            <a:br>
              <a:rPr lang="en-US" sz="2000" b="1" kern="0" smtClean="0">
                <a:solidFill>
                  <a:srgbClr val="FF0066"/>
                </a:solidFill>
                <a:latin typeface="Arial" charset="0"/>
              </a:rPr>
            </a:br>
            <a:r>
              <a:rPr lang="en-US" sz="2000" b="1" kern="0" smtClean="0">
                <a:solidFill>
                  <a:srgbClr val="FF0066"/>
                </a:solidFill>
                <a:latin typeface="Arial" charset="0"/>
              </a:rPr>
              <a:t> cơ sở các quy định của Hiến pháp, không được </a:t>
            </a:r>
            <a:br>
              <a:rPr lang="en-US" sz="2000" b="1" kern="0" smtClean="0">
                <a:solidFill>
                  <a:srgbClr val="FF0066"/>
                </a:solidFill>
                <a:latin typeface="Arial" charset="0"/>
              </a:rPr>
            </a:br>
            <a:r>
              <a:rPr lang="en-US" sz="2000" b="1" kern="0" smtClean="0">
                <a:solidFill>
                  <a:srgbClr val="FF0066"/>
                </a:solidFill>
                <a:latin typeface="Arial" charset="0"/>
              </a:rPr>
              <a:t>trái với Hiến pháp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19200"/>
            <a:ext cx="1752600" cy="2286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1219200"/>
            <a:ext cx="1752600" cy="2286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1219200"/>
            <a:ext cx="1752600" cy="22860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3962400"/>
            <a:ext cx="1752600" cy="2286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3962400"/>
            <a:ext cx="1752600" cy="2286000"/>
          </a:xfrm>
          <a:prstGeom prst="rect">
            <a:avLst/>
          </a:prstGeom>
        </p:spPr>
      </p:pic>
      <p:sp>
        <p:nvSpPr>
          <p:cNvPr id="10" name="Rectangle 3"/>
          <p:cNvSpPr txBox="1">
            <a:spLocks noChangeArrowheads="1"/>
          </p:cNvSpPr>
          <p:nvPr/>
        </p:nvSpPr>
        <p:spPr bwMode="auto">
          <a:xfrm>
            <a:off x="0" y="3456296"/>
            <a:ext cx="2811530" cy="457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000" b="1" kern="0" smtClean="0">
                <a:solidFill>
                  <a:srgbClr val="0000FF"/>
                </a:solidFill>
                <a:latin typeface="Arial" charset="0"/>
              </a:rPr>
              <a:t>Hiến pháp năm 1946</a:t>
            </a:r>
          </a:p>
        </p:txBody>
      </p:sp>
      <p:sp>
        <p:nvSpPr>
          <p:cNvPr id="11" name="Rectangle 3"/>
          <p:cNvSpPr txBox="1">
            <a:spLocks noChangeArrowheads="1"/>
          </p:cNvSpPr>
          <p:nvPr/>
        </p:nvSpPr>
        <p:spPr bwMode="auto">
          <a:xfrm>
            <a:off x="3208271" y="3456296"/>
            <a:ext cx="2659130" cy="457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000" b="1" kern="0" smtClean="0">
                <a:solidFill>
                  <a:srgbClr val="0000FF"/>
                </a:solidFill>
                <a:latin typeface="Arial" charset="0"/>
              </a:rPr>
              <a:t>Hiến pháp năm 1959</a:t>
            </a:r>
          </a:p>
        </p:txBody>
      </p:sp>
      <p:sp>
        <p:nvSpPr>
          <p:cNvPr id="12" name="Rectangle 3"/>
          <p:cNvSpPr txBox="1">
            <a:spLocks noChangeArrowheads="1"/>
          </p:cNvSpPr>
          <p:nvPr/>
        </p:nvSpPr>
        <p:spPr bwMode="auto">
          <a:xfrm>
            <a:off x="6316728" y="3456296"/>
            <a:ext cx="2674872" cy="457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000" b="1" kern="0" smtClean="0">
                <a:solidFill>
                  <a:srgbClr val="0000FF"/>
                </a:solidFill>
                <a:latin typeface="Arial" charset="0"/>
              </a:rPr>
              <a:t>Hiến pháp năm 1980</a:t>
            </a:r>
          </a:p>
        </p:txBody>
      </p:sp>
      <p:sp>
        <p:nvSpPr>
          <p:cNvPr id="13" name="Rectangle 3"/>
          <p:cNvSpPr txBox="1">
            <a:spLocks noChangeArrowheads="1"/>
          </p:cNvSpPr>
          <p:nvPr/>
        </p:nvSpPr>
        <p:spPr bwMode="auto">
          <a:xfrm>
            <a:off x="6316728" y="6199496"/>
            <a:ext cx="2674872" cy="457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000" b="1" kern="0" smtClean="0">
                <a:solidFill>
                  <a:srgbClr val="0000FF"/>
                </a:solidFill>
                <a:latin typeface="Arial" charset="0"/>
              </a:rPr>
              <a:t>Hiến pháp năm 2013</a:t>
            </a:r>
          </a:p>
        </p:txBody>
      </p:sp>
      <p:sp>
        <p:nvSpPr>
          <p:cNvPr id="14" name="Rectangle 3"/>
          <p:cNvSpPr txBox="1">
            <a:spLocks noChangeArrowheads="1"/>
          </p:cNvSpPr>
          <p:nvPr/>
        </p:nvSpPr>
        <p:spPr bwMode="auto">
          <a:xfrm>
            <a:off x="76200" y="6199496"/>
            <a:ext cx="2674872" cy="457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eaLnBrk="1" hangingPunct="1">
              <a:spcBef>
                <a:spcPts val="0"/>
              </a:spcBef>
              <a:spcAft>
                <a:spcPts val="0"/>
              </a:spcAft>
              <a:buClr>
                <a:srgbClr val="FF0000"/>
              </a:buClr>
              <a:buNone/>
              <a:defRPr/>
            </a:pPr>
            <a:r>
              <a:rPr lang="en-US" sz="2000" b="1" kern="0" smtClean="0">
                <a:solidFill>
                  <a:srgbClr val="0000FF"/>
                </a:solidFill>
                <a:latin typeface="Arial" charset="0"/>
              </a:rPr>
              <a:t>Hiến pháp năm 1992</a:t>
            </a:r>
          </a:p>
        </p:txBody>
      </p:sp>
    </p:spTree>
    <p:extLst>
      <p:ext uri="{BB962C8B-B14F-4D97-AF65-F5344CB8AC3E}">
        <p14:creationId xmlns:p14="http://schemas.microsoft.com/office/powerpoint/2010/main" val="2366157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15529</TotalTime>
  <Words>9274</Words>
  <Application>Microsoft Office PowerPoint</Application>
  <PresentationFormat>On-screen Show (4:3)</PresentationFormat>
  <Paragraphs>432</Paragraphs>
  <Slides>86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86</vt:i4>
      </vt:variant>
    </vt:vector>
  </HeadingPairs>
  <TitlesOfParts>
    <vt:vector size="88" baseType="lpstr">
      <vt:lpstr>Profile</vt:lpstr>
      <vt:lpstr>Worksheet</vt:lpstr>
      <vt:lpstr>NGÀY PHÁP LUẬT</vt:lpstr>
      <vt:lpstr>MỤC LỤC</vt:lpstr>
      <vt:lpstr>NGUỒN GỐC, Ý NGHĨA  CỦA NGÀY PHÁP LUẬT VIỆT NAM</vt:lpstr>
      <vt:lpstr>NGUỒN GỐC, Ý NGHĨA CỦA NGÀY PHÁP LUẬT</vt:lpstr>
      <vt:lpstr>NGUỒN GỐC, Ý NGHĨA CỦA NGÀY PHÁP LUẬT</vt:lpstr>
      <vt:lpstr>NGUỒN GỐC, Ý NGHĨA CỦA NGÀY PHÁP LUẬT</vt:lpstr>
      <vt:lpstr>NGUỒN GỐC, Ý NGHĨA CỦA NGÀY PHÁP LUẬT</vt:lpstr>
      <vt:lpstr>VỊ TRÍ, VAI TRÒ CỦA HIẾN PHÁP</vt:lpstr>
      <vt:lpstr>GIỚI THIỆU HIẾN PHÁP</vt:lpstr>
      <vt:lpstr>GIỚI THIỆU HIẾN PHÁP</vt:lpstr>
      <vt:lpstr>GIỚI THIỆU HIẾN PHÁP 2013</vt:lpstr>
      <vt:lpstr>GIỚI THIỆU HIẾN PHÁP 2013</vt:lpstr>
      <vt:lpstr>GIỚI THIỆU HIẾN PHÁP 2013</vt:lpstr>
      <vt:lpstr>GIỚI THIỆU ĐIỀU 61 HIẾN PHÁP 2013</vt:lpstr>
      <vt:lpstr>GIỚI THIỆU ĐIỀU 61 HIẾN PHÁP 2013</vt:lpstr>
      <vt:lpstr>GIỚI THIỆU ĐIỀU 61 HIẾN PHÁP 2013</vt:lpstr>
      <vt:lpstr>GIỚI THIỆU ĐIỀU 61 HIẾN PHÁP 2013</vt:lpstr>
      <vt:lpstr>GIỚI THIỆU  NGHỊ QUYẾT SỐ 29-NQ/TW CỦA BCH TW VỀ ĐỔI MỚI CĂN BẢN, TOÀN DIỆN  GIÁO DỤC VÀ ĐÀO TẠO Là văn bản cấp cao nhất, quan trọng nhất,  “mệnh lệnh” cao nhất mà ngành Giáo dục và Đào tạo phải triển khai thực hiện</vt:lpstr>
      <vt:lpstr>QUAN ĐIỂM CHỈ ĐẠO</vt:lpstr>
      <vt:lpstr>QUAN ĐIỂM CHỈ ĐẠO</vt:lpstr>
      <vt:lpstr>QUAN ĐIỂM CHỈ ĐẠO</vt:lpstr>
      <vt:lpstr>QUAN ĐIỂM CHỈ ĐẠO</vt:lpstr>
      <vt:lpstr>QUAN ĐIỂM CHỈ ĐẠO</vt:lpstr>
      <vt:lpstr>QUAN ĐIỂM CHỈ ĐẠO</vt:lpstr>
      <vt:lpstr>QUAN ĐIỂM CHỈ ĐẠO</vt:lpstr>
      <vt:lpstr>QUAN ĐIỂM CHỈ ĐẠO</vt:lpstr>
      <vt:lpstr>MỤC TIÊU TỔNG QUÁT</vt:lpstr>
      <vt:lpstr>NHIỆM VỤ, GIẢI PHÁP</vt:lpstr>
      <vt:lpstr>NHIỆM VỤ, GIẢI PHÁP</vt:lpstr>
      <vt:lpstr>TỔ CHỨC THỰC HIỆN</vt:lpstr>
      <vt:lpstr>BÀN THÊM VỀ ĐỔI MỚI CĂN BẢN, TOÀN DIỆN</vt:lpstr>
      <vt:lpstr>BÀN THÊM VỀ ĐỔI MỚI CĂN BẢN</vt:lpstr>
      <vt:lpstr>BÀN THÊM VỀ ĐỔI MỚI TOÀN DIỆN</vt:lpstr>
      <vt:lpstr>BÀN THÊM VỀ ĐỔI MỚI CĂN BẢN, TOÀN DIỆN</vt:lpstr>
      <vt:lpstr>GIỚI THIỆU  LUẬT PHÒNG, CHỐNG THIÊN TAI  NĂM 2013</vt:lpstr>
      <vt:lpstr>GIỚI THIỆU LUẬT PHÒNG, CHỐNG THIÊN TAI NĂM 2013</vt:lpstr>
      <vt:lpstr>GIỚI THIỆU LUẬT PHÒNG, CHỐNG THIÊN TAI NĂM 2013</vt:lpstr>
      <vt:lpstr>SỰ CẦN THIẾT BAN HÀNH  LUẬT PHÒNG, CHỐNG THIÊN TAI</vt:lpstr>
      <vt:lpstr>SỰ CẦN THIẾT BAN HÀNH  LUẬT PHÒNG, CHỐNG THIÊN TAI</vt:lpstr>
      <vt:lpstr>SỰ CẦN THIẾT BAN HÀNH  LUẬT PHÒNG, CHỐNG THIÊN TAI</vt:lpstr>
      <vt:lpstr>SỰ CẦN THIẾT BAN HÀNH  LUẬT PHÒNG, CHỐNG THIÊN TAI</vt:lpstr>
      <vt:lpstr>SỰ CẦN THIẾT BAN HÀNH  LUẬT PHÒNG, CHỐNG THIÊN TAI</vt:lpstr>
      <vt:lpstr>SỰ CẦN THIẾT BAN HÀNH  LUẬT PHÒNG, CHỐNG THIÊN TAI</vt:lpstr>
      <vt:lpstr>QUAN ĐIỂM CHỈ ĐẠO XÂY DỰNG LUẬT</vt:lpstr>
      <vt:lpstr>KHÁI QUÁT LUẬT PHÒNG, CHỐNG THIÊN TAI NĂM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QUYẾT ĐỊNH SỐ 234/QĐ-TTg ngày 05/2/2016 của Thủ tướng Chính phủ  phê duyệt Chương trình phòng, chống tai nạn, thương tích trẻ em giai đoạn 2016-2020</vt:lpstr>
      <vt:lpstr>PHÒNG, CHỐNG TAI NẠN, THƯƠNG TÍCH TRẺ EM</vt:lpstr>
      <vt:lpstr>CÁC MỤC TIÊU CỤ THỂ</vt:lpstr>
      <vt:lpstr>CÁC MỤC TIÊU CỤ THỂ</vt:lpstr>
      <vt:lpstr>NỘI DUNG CHƯƠNG TRÌNH</vt:lpstr>
      <vt:lpstr>NỘI DUNG CHƯƠNG TRÌNH</vt:lpstr>
      <vt:lpstr>NỘI DUNG CHƯƠNG TRÌNH</vt:lpstr>
      <vt:lpstr>NHIỆM VỤ, GIẢI PHÁP THỰC HIỆN</vt:lpstr>
      <vt:lpstr>NHIỆM VỤ, GIẢI PHÁP THỰC HIỆN</vt:lpstr>
      <vt:lpstr>NHIỆM VỤ, GIẢI PHÁP THỰC HIỆN</vt:lpstr>
      <vt:lpstr>TỔ CHỨC THỰC HIỆN</vt:lpstr>
      <vt:lpstr>PHÁT ĐỘNG XÂY DỰNG VĂN HÓA PHÁP LÝ</vt:lpstr>
      <vt:lpstr>VĂN HÓA PHÁP LÝ LÀ GÌ?</vt:lpstr>
      <vt:lpstr>VĂN HÓA PHÁP LÝ LÀ GÌ?</vt:lpstr>
      <vt:lpstr>VĂN HÓA PHÁP LÝ LÀ GÌ?</vt:lpstr>
      <vt:lpstr>VĂN HÓA PHÁP LÝ LÀ GÌ?</vt:lpstr>
      <vt:lpstr>VĂN HÓA PHÁP LÝ LÀ GÌ?</vt:lpstr>
      <vt:lpstr>VĂN HÓA PHÁP LÝ LÀ GÌ?</vt:lpstr>
      <vt:lpstr>VĂN HÓA PHÁP LÝ LÀ GÌ?</vt:lpstr>
      <vt:lpstr>XÂY DỰNG VĂN HÓA PHÁP LÝ  TẠI CƠ QUAN SỞ GIÁO DỤC VÀ ĐÀO TẠO</vt:lpstr>
      <vt:lpstr>PHÁT ĐỘNG THỰC HIỆN VĂN HÓA PHÁP LÝ  TẠI CƠ QUAN SỞ GIÁO DỤC VÀ ĐÀO TẠO</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A</cp:lastModifiedBy>
  <cp:revision>1512</cp:revision>
  <cp:lastPrinted>2014-02-10T09:51:06Z</cp:lastPrinted>
  <dcterms:created xsi:type="dcterms:W3CDTF">2006-08-23T15:52:09Z</dcterms:created>
  <dcterms:modified xsi:type="dcterms:W3CDTF">2017-11-14T03:15:43Z</dcterms:modified>
</cp:coreProperties>
</file>